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8"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embeddedFontLst>
    <p:embeddedFont>
      <p:font typeface="Century Gothic" panose="020B050202020202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Palatino Linotype" panose="02040502050505030304" pitchFamily="18"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ZFUqeLa5OcGRkczrqRQl93YSd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9" autoAdjust="0"/>
    <p:restoredTop sz="71686" autoAdjust="0"/>
  </p:normalViewPr>
  <p:slideViewPr>
    <p:cSldViewPr snapToGrid="0">
      <p:cViewPr varScale="1">
        <p:scale>
          <a:sx n="41" d="100"/>
          <a:sy n="41" d="100"/>
        </p:scale>
        <p:origin x="1680" y="43"/>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6476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United_State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Beneficiaries" TargetMode="External"/><Relationship Id="rId5" Type="http://schemas.openxmlformats.org/officeDocument/2006/relationships/hyperlink" Target="http://en.wikipedia.org/wiki/Viatical_settlement#cite_note-LISA_History-3" TargetMode="External"/><Relationship Id="rId4" Type="http://schemas.openxmlformats.org/officeDocument/2006/relationships/hyperlink" Target="http://en.wikipedia.org/wiki/AI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extLst>
      <p:ext uri="{BB962C8B-B14F-4D97-AF65-F5344CB8AC3E}">
        <p14:creationId xmlns:p14="http://schemas.microsoft.com/office/powerpoint/2010/main" val="635658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06061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01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72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910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54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5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SSDI provides payments to workers who have made contributions to the Social Security trust through the Social Security tax on their earnings.  SSDI is also available to certain dependents of workers.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Who qualifies? To qualify for SSDI the claimant must fall into a category:</a:t>
            </a:r>
            <a:endParaRPr dirty="0"/>
          </a:p>
          <a:p>
            <a:pPr marL="0" lvl="0" indent="0" algn="l" rtl="0">
              <a:spcBef>
                <a:spcPts val="0"/>
              </a:spcBef>
              <a:spcAft>
                <a:spcPts val="0"/>
              </a:spcAft>
              <a:buNone/>
            </a:pPr>
            <a:r>
              <a:rPr lang="en-US" dirty="0"/>
              <a:t> - The Claimant is a disabled insured worker under age 66 </a:t>
            </a:r>
            <a:endParaRPr dirty="0"/>
          </a:p>
          <a:p>
            <a:pPr marL="173919" lvl="0" indent="-173919" algn="l" rtl="0">
              <a:spcBef>
                <a:spcPts val="0"/>
              </a:spcBef>
              <a:spcAft>
                <a:spcPts val="0"/>
              </a:spcAft>
              <a:buClr>
                <a:schemeClr val="dk1"/>
              </a:buClr>
              <a:buSzPts val="1200"/>
              <a:buFont typeface="Calibri"/>
              <a:buChar char="-"/>
            </a:pPr>
            <a:r>
              <a:rPr lang="en-US" dirty="0"/>
              <a:t>Family member of an eligible worker – this is an auxiliary benefit also known as “dependent’s benefits”  - This is not the focus of this training, so we will not discuss the various programs related to dependent’s benefits. </a:t>
            </a:r>
            <a:endParaRPr dirty="0"/>
          </a:p>
          <a:p>
            <a:pPr marL="173919" lvl="0" indent="-97719"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Citizenship or Residency Requirements -  </a:t>
            </a:r>
            <a:endParaRPr dirty="0"/>
          </a:p>
          <a:p>
            <a:pPr marL="0" lvl="0" indent="0" algn="l" rtl="0">
              <a:spcBef>
                <a:spcPts val="0"/>
              </a:spcBef>
              <a:spcAft>
                <a:spcPts val="0"/>
              </a:spcAft>
              <a:buNone/>
            </a:pPr>
            <a:r>
              <a:rPr lang="en-US" dirty="0"/>
              <a:t>-  Claimants may receive SSDI payments if they are a US citizen or permanent resident, living in the US or abroad. If the claimant is neither a USC or a permanent resident, that person may still be entitled  to receive SSDI if shown to be lawfully present in the US and meet certain other criteria.</a:t>
            </a:r>
            <a:endParaRPr dirty="0"/>
          </a:p>
        </p:txBody>
      </p:sp>
      <p:sp>
        <p:nvSpPr>
          <p:cNvPr id="241" name="Google Shape;24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63533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952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713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Non-medical requirements for SSI eligibility </a:t>
            </a:r>
            <a:endParaRPr dirty="0"/>
          </a:p>
          <a:p>
            <a:pPr marL="0" lvl="0" indent="0" algn="l" rtl="0">
              <a:spcBef>
                <a:spcPts val="0"/>
              </a:spcBef>
              <a:spcAft>
                <a:spcPts val="0"/>
              </a:spcAft>
              <a:buNone/>
            </a:pPr>
            <a:r>
              <a:rPr lang="en-US" dirty="0"/>
              <a:t> 1. applicant’s income</a:t>
            </a:r>
            <a:endParaRPr dirty="0"/>
          </a:p>
          <a:p>
            <a:pPr marL="0" lvl="0" indent="0" algn="l" rtl="0">
              <a:spcBef>
                <a:spcPts val="0"/>
              </a:spcBef>
              <a:spcAft>
                <a:spcPts val="0"/>
              </a:spcAft>
              <a:buNone/>
            </a:pPr>
            <a:r>
              <a:rPr lang="en-US" dirty="0"/>
              <a:t>	Receiving a substantial sum of money (legal claim, </a:t>
            </a:r>
            <a:r>
              <a:rPr lang="en-US" dirty="0" err="1"/>
              <a:t>viatical</a:t>
            </a:r>
            <a:r>
              <a:rPr lang="en-US" dirty="0"/>
              <a:t> settlement, inheritance) can affect eligibility for SSI and other means-tested benefits.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a:t>
            </a:r>
            <a:r>
              <a:rPr lang="en-US" dirty="0" err="1"/>
              <a:t>Viatical</a:t>
            </a:r>
            <a:r>
              <a:rPr lang="en-US" dirty="0"/>
              <a:t> settlements grew in popularity in the </a:t>
            </a:r>
            <a:r>
              <a:rPr lang="en-US" u="sng" dirty="0">
                <a:solidFill>
                  <a:schemeClr val="hlink"/>
                </a:solidFill>
                <a:hlinkClick r:id="rId3"/>
              </a:rPr>
              <a:t>United States</a:t>
            </a:r>
            <a:r>
              <a:rPr lang="en-US" dirty="0"/>
              <a:t> in the late 1980s, when the </a:t>
            </a:r>
            <a:r>
              <a:rPr lang="en-US" u="sng" dirty="0">
                <a:solidFill>
                  <a:schemeClr val="hlink"/>
                </a:solidFill>
                <a:hlinkClick r:id="rId4"/>
              </a:rPr>
              <a:t>AIDS</a:t>
            </a:r>
            <a:r>
              <a:rPr lang="en-US" dirty="0"/>
              <a:t> epidemic peaked.</a:t>
            </a:r>
            <a:r>
              <a:rPr lang="en-US" u="sng" baseline="30000" dirty="0">
                <a:solidFill>
                  <a:schemeClr val="hlink"/>
                </a:solidFill>
                <a:hlinkClick r:id="rId5"/>
              </a:rPr>
              <a:t>[3]</a:t>
            </a:r>
            <a:r>
              <a:rPr lang="en-US" dirty="0"/>
              <a:t> The early victims of </a:t>
            </a:r>
            <a:r>
              <a:rPr lang="en-US" u="sng" dirty="0">
                <a:solidFill>
                  <a:schemeClr val="hlink"/>
                </a:solidFill>
                <a:hlinkClick r:id="rId4"/>
              </a:rPr>
              <a:t>AIDS</a:t>
            </a:r>
            <a:r>
              <a:rPr lang="en-US" dirty="0"/>
              <a:t> in the U.S. were largely gay men, many of whom were not particularly old. They often had no wives or children (the </a:t>
            </a:r>
            <a:r>
              <a:rPr lang="en-US" dirty="0" err="1"/>
              <a:t>traditional</a:t>
            </a:r>
            <a:r>
              <a:rPr lang="en-US" u="sng" dirty="0" err="1">
                <a:solidFill>
                  <a:schemeClr val="hlink"/>
                </a:solidFill>
                <a:hlinkClick r:id="rId6"/>
              </a:rPr>
              <a:t>beneficiaries</a:t>
            </a:r>
            <a:r>
              <a:rPr lang="en-US" dirty="0"/>
              <a:t> under a life insurance policy), but they had life insurance policies through employment or as a result of investments. The beneficiaries under the policies were often their parents who did not need the money. </a:t>
            </a:r>
            <a:r>
              <a:rPr lang="en-US" dirty="0" err="1"/>
              <a:t>Viatical</a:t>
            </a:r>
            <a:r>
              <a:rPr lang="en-US" dirty="0"/>
              <a:t> settlements offered a way to extract value from the policy while the policy owner was still alive.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0" name="Google Shape;26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29348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84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12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812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956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afternoon portion, Jacob will explain how to calculate benefit amount for SSI recipient who are working or have adults working in the household. </a:t>
            </a:r>
            <a:endParaRPr/>
          </a:p>
        </p:txBody>
      </p:sp>
      <p:sp>
        <p:nvSpPr>
          <p:cNvPr id="291" name="Google Shape;291;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580177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840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792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298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3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281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72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93107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812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379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593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85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833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604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193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350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142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691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262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649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013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114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436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483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993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804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334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57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94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924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480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22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39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91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47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17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78"/>
          <p:cNvSpPr txBox="1">
            <a:spLocks noGrp="1"/>
          </p:cNvSpPr>
          <p:nvPr>
            <p:ph type="ctrTitle"/>
          </p:nvPr>
        </p:nvSpPr>
        <p:spPr>
          <a:xfrm>
            <a:off x="685800" y="894270"/>
            <a:ext cx="7772400" cy="295718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B16314"/>
              </a:buClr>
              <a:buSzPts val="8000"/>
              <a:buFont typeface="Palatino Linotype"/>
              <a:buNone/>
              <a:defRPr sz="8000">
                <a:solidFill>
                  <a:srgbClr val="B1631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78"/>
          <p:cNvSpPr txBox="1">
            <a:spLocks noGrp="1"/>
          </p:cNvSpPr>
          <p:nvPr>
            <p:ph type="subTitle" idx="1"/>
          </p:nvPr>
        </p:nvSpPr>
        <p:spPr>
          <a:xfrm>
            <a:off x="1371599" y="3928265"/>
            <a:ext cx="7079305" cy="2243935"/>
          </a:xfrm>
          <a:prstGeom prst="rect">
            <a:avLst/>
          </a:prstGeom>
          <a:noFill/>
          <a:ln>
            <a:noFill/>
          </a:ln>
        </p:spPr>
        <p:txBody>
          <a:bodyPr spcFirstLastPara="1" wrap="square" lIns="91425" tIns="45700" rIns="91425" bIns="45700" anchor="t" anchorCtr="0">
            <a:normAutofit/>
          </a:bodyPr>
          <a:lstStyle>
            <a:lvl1pPr lvl="0" algn="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17" name="Google Shape;17;p7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87"/>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7"/>
          <p:cNvSpPr txBox="1">
            <a:spLocks noGrp="1"/>
          </p:cNvSpPr>
          <p:nvPr>
            <p:ph type="body" idx="1"/>
          </p:nvPr>
        </p:nvSpPr>
        <p:spPr>
          <a:xfrm rot="5400000">
            <a:off x="2340103" y="-220534"/>
            <a:ext cx="446379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69" name="Google Shape;69;p87"/>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0" name="Google Shape;70;p8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7"/>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8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75" name="Google Shape;75;p88"/>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6" name="Google Shape;76;p8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8"/>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79"/>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lvl1pPr lvl="0" algn="ctr">
              <a:lnSpc>
                <a:spcPct val="131818"/>
              </a:lnSpc>
              <a:spcBef>
                <a:spcPts val="0"/>
              </a:spcBef>
              <a:spcAft>
                <a:spcPts val="0"/>
              </a:spcAft>
              <a:buClr>
                <a:srgbClr val="B16314"/>
              </a:buClr>
              <a:buSzPts val="4400"/>
              <a:buFont typeface="Palatino Linotype"/>
              <a:buNone/>
              <a:defRPr>
                <a:solidFill>
                  <a:srgbClr val="B1631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79"/>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30200" algn="l">
              <a:spcBef>
                <a:spcPts val="320"/>
              </a:spcBef>
              <a:spcAft>
                <a:spcPts val="0"/>
              </a:spcAft>
              <a:buClr>
                <a:srgbClr val="76420D"/>
              </a:buClr>
              <a:buSzPts val="1600"/>
              <a:buChar char="•"/>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1" name="Google Shape;21;p79"/>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
        <p:cNvGrpSpPr/>
        <p:nvPr/>
      </p:nvGrpSpPr>
      <p:grpSpPr>
        <a:xfrm>
          <a:off x="0" y="0"/>
          <a:ext cx="0" cy="0"/>
          <a:chOff x="0" y="0"/>
          <a:chExt cx="0" cy="0"/>
        </a:xfrm>
      </p:grpSpPr>
      <p:sp>
        <p:nvSpPr>
          <p:cNvPr id="23" name="Google Shape;23;p80"/>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131818"/>
              </a:lnSpc>
              <a:spcBef>
                <a:spcPts val="0"/>
              </a:spcBef>
              <a:spcAft>
                <a:spcPts val="0"/>
              </a:spcAft>
              <a:buClr>
                <a:schemeClr val="dk2"/>
              </a:buClr>
              <a:buSzPts val="4400"/>
              <a:buFont typeface="Palatino Linoty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0"/>
          <p:cNvSpPr txBox="1">
            <a:spLocks noGrp="1"/>
          </p:cNvSpPr>
          <p:nvPr>
            <p:ph type="body" idx="1"/>
          </p:nvPr>
        </p:nvSpPr>
        <p:spPr>
          <a:xfrm>
            <a:off x="457200" y="1600200"/>
            <a:ext cx="4040188"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6420D"/>
              </a:buClr>
              <a:buSzPts val="2400"/>
              <a:buNone/>
              <a:defRPr sz="2400" b="0"/>
            </a:lvl1pPr>
            <a:lvl2pPr marL="914400" lvl="1" indent="-228600" algn="l">
              <a:spcBef>
                <a:spcPts val="400"/>
              </a:spcBef>
              <a:spcAft>
                <a:spcPts val="0"/>
              </a:spcAft>
              <a:buClr>
                <a:srgbClr val="76420D"/>
              </a:buClr>
              <a:buSzPts val="2000"/>
              <a:buNone/>
              <a:defRPr sz="2000" b="1"/>
            </a:lvl2pPr>
            <a:lvl3pPr marL="1371600" lvl="2" indent="-228600" algn="l">
              <a:spcBef>
                <a:spcPts val="360"/>
              </a:spcBef>
              <a:spcAft>
                <a:spcPts val="0"/>
              </a:spcAft>
              <a:buClr>
                <a:srgbClr val="76420D"/>
              </a:buClr>
              <a:buSzPts val="1800"/>
              <a:buNone/>
              <a:defRPr sz="1800" b="1"/>
            </a:lvl3pPr>
            <a:lvl4pPr marL="1828800" lvl="3" indent="-228600" algn="l">
              <a:spcBef>
                <a:spcPts val="320"/>
              </a:spcBef>
              <a:spcAft>
                <a:spcPts val="0"/>
              </a:spcAft>
              <a:buClr>
                <a:srgbClr val="76420D"/>
              </a:buClr>
              <a:buSzPts val="1600"/>
              <a:buNone/>
              <a:defRPr sz="1600" b="1"/>
            </a:lvl4pPr>
            <a:lvl5pPr marL="2286000" lvl="4" indent="-228600" algn="l">
              <a:spcBef>
                <a:spcPts val="320"/>
              </a:spcBef>
              <a:spcAft>
                <a:spcPts val="0"/>
              </a:spcAft>
              <a:buClr>
                <a:srgbClr val="76420D"/>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25" name="Google Shape;25;p80"/>
          <p:cNvSpPr txBox="1">
            <a:spLocks noGrp="1"/>
          </p:cNvSpPr>
          <p:nvPr>
            <p:ph type="body" idx="2"/>
          </p:nvPr>
        </p:nvSpPr>
        <p:spPr>
          <a:xfrm>
            <a:off x="4648200" y="1600200"/>
            <a:ext cx="4041775"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6420D"/>
              </a:buClr>
              <a:buSzPts val="2400"/>
              <a:buNone/>
              <a:defRPr sz="2400" b="0"/>
            </a:lvl1pPr>
            <a:lvl2pPr marL="914400" lvl="1" indent="-228600" algn="l">
              <a:spcBef>
                <a:spcPts val="400"/>
              </a:spcBef>
              <a:spcAft>
                <a:spcPts val="0"/>
              </a:spcAft>
              <a:buClr>
                <a:srgbClr val="76420D"/>
              </a:buClr>
              <a:buSzPts val="2000"/>
              <a:buNone/>
              <a:defRPr sz="2000" b="1"/>
            </a:lvl2pPr>
            <a:lvl3pPr marL="1371600" lvl="2" indent="-228600" algn="l">
              <a:spcBef>
                <a:spcPts val="360"/>
              </a:spcBef>
              <a:spcAft>
                <a:spcPts val="0"/>
              </a:spcAft>
              <a:buClr>
                <a:srgbClr val="76420D"/>
              </a:buClr>
              <a:buSzPts val="1800"/>
              <a:buNone/>
              <a:defRPr sz="1800" b="1"/>
            </a:lvl3pPr>
            <a:lvl4pPr marL="1828800" lvl="3" indent="-228600" algn="l">
              <a:spcBef>
                <a:spcPts val="320"/>
              </a:spcBef>
              <a:spcAft>
                <a:spcPts val="0"/>
              </a:spcAft>
              <a:buClr>
                <a:srgbClr val="76420D"/>
              </a:buClr>
              <a:buSzPts val="1600"/>
              <a:buNone/>
              <a:defRPr sz="1600" b="1"/>
            </a:lvl4pPr>
            <a:lvl5pPr marL="2286000" lvl="4" indent="-228600" algn="l">
              <a:spcBef>
                <a:spcPts val="320"/>
              </a:spcBef>
              <a:spcAft>
                <a:spcPts val="0"/>
              </a:spcAft>
              <a:buClr>
                <a:srgbClr val="76420D"/>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26" name="Google Shape;26;p80"/>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7" name="Google Shape;27;p8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0"/>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1pPr>
            <a:lvl2pPr marL="0" marR="0" lvl="1"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2pPr>
            <a:lvl3pPr marL="0" marR="0" lvl="2"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3pPr>
            <a:lvl4pPr marL="0" marR="0" lvl="3"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4pPr>
            <a:lvl5pPr marL="0" marR="0" lvl="4"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5pPr>
            <a:lvl6pPr marL="0" marR="0" lvl="5"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6pPr>
            <a:lvl7pPr marL="0" marR="0" lvl="6"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7pPr>
            <a:lvl8pPr marL="0" marR="0" lvl="7"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8pPr>
            <a:lvl9pPr marL="0" marR="0" lvl="8" indent="0" algn="l" rtl="0">
              <a:spcBef>
                <a:spcPts val="0"/>
              </a:spcBef>
              <a:buNone/>
              <a:defRPr sz="1800" b="0" i="0" u="none" strike="noStrike" cap="none">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80"/>
          <p:cNvSpPr txBox="1">
            <a:spLocks noGrp="1"/>
          </p:cNvSpPr>
          <p:nvPr>
            <p:ph type="body" idx="3"/>
          </p:nvPr>
        </p:nvSpPr>
        <p:spPr>
          <a:xfrm>
            <a:off x="457200" y="2212848"/>
            <a:ext cx="4041648" cy="391363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30" name="Google Shape;30;p80"/>
          <p:cNvSpPr txBox="1">
            <a:spLocks noGrp="1"/>
          </p:cNvSpPr>
          <p:nvPr>
            <p:ph type="body" idx="4"/>
          </p:nvPr>
        </p:nvSpPr>
        <p:spPr>
          <a:xfrm>
            <a:off x="4672584" y="2212848"/>
            <a:ext cx="4041648" cy="391318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1"/>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B16314"/>
              </a:buClr>
              <a:buSzPts val="4800"/>
              <a:buFont typeface="Palatino Linotype"/>
              <a:buNone/>
              <a:defRPr sz="4800">
                <a:solidFill>
                  <a:srgbClr val="B16314"/>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1"/>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81"/>
          <p:cNvSpPr/>
          <p:nvPr/>
        </p:nvSpPr>
        <p:spPr>
          <a:xfrm>
            <a:off x="4495800"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35" name="Google Shape;35;p81"/>
          <p:cNvSpPr/>
          <p:nvPr/>
        </p:nvSpPr>
        <p:spPr>
          <a:xfrm>
            <a:off x="4695825"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36" name="Google Shape;36;p81"/>
          <p:cNvSpPr/>
          <p:nvPr/>
        </p:nvSpPr>
        <p:spPr>
          <a:xfrm>
            <a:off x="4296728"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37" name="Google Shape;37;p8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82"/>
          <p:cNvSpPr txBox="1">
            <a:spLocks noGrp="1"/>
          </p:cNvSpPr>
          <p:nvPr>
            <p:ph type="title"/>
          </p:nvPr>
        </p:nvSpPr>
        <p:spPr>
          <a:xfrm>
            <a:off x="1679576" y="228600"/>
            <a:ext cx="5711824" cy="8953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2"/>
          <p:cNvSpPr>
            <a:spLocks noGrp="1"/>
          </p:cNvSpPr>
          <p:nvPr>
            <p:ph type="pic" idx="2"/>
          </p:nvPr>
        </p:nvSpPr>
        <p:spPr>
          <a:xfrm>
            <a:off x="1508126" y="1143000"/>
            <a:ext cx="6054724"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txBody>
          <a:bodyPr spcFirstLastPara="1" wrap="square" lIns="91425" tIns="45700" rIns="91425" bIns="45700" anchor="t" anchorCtr="0">
            <a:normAutofit/>
          </a:bodyPr>
          <a:lstStyle>
            <a:lvl1pPr marR="0" lvl="0" algn="ctr" rtl="0">
              <a:spcBef>
                <a:spcPts val="640"/>
              </a:spcBef>
              <a:spcAft>
                <a:spcPts val="0"/>
              </a:spcAft>
              <a:buClr>
                <a:srgbClr val="76420D"/>
              </a:buClr>
              <a:buSzPts val="3200"/>
              <a:buFont typeface="Arial"/>
              <a:buNone/>
              <a:defRPr sz="3200" b="0" i="0" u="none" strike="noStrike" cap="none">
                <a:solidFill>
                  <a:srgbClr val="76420D"/>
                </a:solidFill>
                <a:latin typeface="Century Gothic"/>
                <a:ea typeface="Century Gothic"/>
                <a:cs typeface="Century Gothic"/>
                <a:sym typeface="Century Gothic"/>
              </a:defRPr>
            </a:lvl1pPr>
            <a:lvl2pPr marR="0" lvl="1" algn="l" rtl="0">
              <a:spcBef>
                <a:spcPts val="560"/>
              </a:spcBef>
              <a:spcAft>
                <a:spcPts val="0"/>
              </a:spcAft>
              <a:buClr>
                <a:srgbClr val="76420D"/>
              </a:buClr>
              <a:buSzPts val="2800"/>
              <a:buFont typeface="Courier New"/>
              <a:buNone/>
              <a:defRPr sz="2800" b="0" i="0" u="none" strike="noStrike" cap="none">
                <a:solidFill>
                  <a:srgbClr val="76420D"/>
                </a:solidFill>
                <a:latin typeface="Century Gothic"/>
                <a:ea typeface="Century Gothic"/>
                <a:cs typeface="Century Gothic"/>
                <a:sym typeface="Century Gothic"/>
              </a:defRPr>
            </a:lvl2pPr>
            <a:lvl3pPr marR="0" lvl="2" algn="l" rtl="0">
              <a:spcBef>
                <a:spcPts val="480"/>
              </a:spcBef>
              <a:spcAft>
                <a:spcPts val="0"/>
              </a:spcAft>
              <a:buClr>
                <a:srgbClr val="76420D"/>
              </a:buClr>
              <a:buSzPts val="2400"/>
              <a:buFont typeface="Arial"/>
              <a:buNone/>
              <a:defRPr sz="2400" b="0" i="0" u="none" strike="noStrike" cap="none">
                <a:solidFill>
                  <a:srgbClr val="76420D"/>
                </a:solidFill>
                <a:latin typeface="Century Gothic"/>
                <a:ea typeface="Century Gothic"/>
                <a:cs typeface="Century Gothic"/>
                <a:sym typeface="Century Gothic"/>
              </a:defRPr>
            </a:lvl3pPr>
            <a:lvl4pPr marR="0" lvl="3" algn="l" rtl="0">
              <a:spcBef>
                <a:spcPts val="400"/>
              </a:spcBef>
              <a:spcAft>
                <a:spcPts val="0"/>
              </a:spcAft>
              <a:buClr>
                <a:srgbClr val="76420D"/>
              </a:buClr>
              <a:buSzPts val="2000"/>
              <a:buFont typeface="Courier New"/>
              <a:buNone/>
              <a:defRPr sz="2000" b="0" i="0" u="none" strike="noStrike" cap="none">
                <a:solidFill>
                  <a:srgbClr val="76420D"/>
                </a:solidFill>
                <a:latin typeface="Century Gothic"/>
                <a:ea typeface="Century Gothic"/>
                <a:cs typeface="Century Gothic"/>
                <a:sym typeface="Century Gothic"/>
              </a:defRPr>
            </a:lvl4pPr>
            <a:lvl5pPr marR="0" lvl="4" algn="l" rtl="0">
              <a:spcBef>
                <a:spcPts val="400"/>
              </a:spcBef>
              <a:spcAft>
                <a:spcPts val="0"/>
              </a:spcAft>
              <a:buClr>
                <a:srgbClr val="76420D"/>
              </a:buClr>
              <a:buSzPts val="2000"/>
              <a:buFont typeface="Arial"/>
              <a:buNone/>
              <a:defRPr sz="2000" b="0" i="0" u="none" strike="noStrike" cap="none">
                <a:solidFill>
                  <a:srgbClr val="76420D"/>
                </a:solidFill>
                <a:latin typeface="Century Gothic"/>
                <a:ea typeface="Century Gothic"/>
                <a:cs typeface="Century Gothic"/>
                <a:sym typeface="Century Gothic"/>
              </a:defRPr>
            </a:lvl5pPr>
            <a:lvl6pPr marR="0" lvl="5" algn="l" rtl="0">
              <a:spcBef>
                <a:spcPts val="400"/>
              </a:spcBef>
              <a:spcAft>
                <a:spcPts val="0"/>
              </a:spcAft>
              <a:buClr>
                <a:srgbClr val="7F7F7F"/>
              </a:buClr>
              <a:buSzPts val="2000"/>
              <a:buFont typeface="Courier New"/>
              <a:buNone/>
              <a:defRPr sz="2000" b="0" i="0" u="none" strike="noStrike" cap="none">
                <a:solidFill>
                  <a:srgbClr val="7F7F7F"/>
                </a:solidFill>
                <a:latin typeface="Century Gothic"/>
                <a:ea typeface="Century Gothic"/>
                <a:cs typeface="Century Gothic"/>
                <a:sym typeface="Century Gothic"/>
              </a:defRPr>
            </a:lvl6pPr>
            <a:lvl7pPr marR="0" lvl="6" algn="l" rtl="0">
              <a:spcBef>
                <a:spcPts val="400"/>
              </a:spcBef>
              <a:spcAft>
                <a:spcPts val="0"/>
              </a:spcAft>
              <a:buClr>
                <a:srgbClr val="7F7F7F"/>
              </a:buClr>
              <a:buSzPts val="2000"/>
              <a:buFont typeface="Arial"/>
              <a:buNone/>
              <a:defRPr sz="2000" b="0" i="0" u="none" strike="noStrike" cap="none">
                <a:solidFill>
                  <a:srgbClr val="7F7F7F"/>
                </a:solidFill>
                <a:latin typeface="Century Gothic"/>
                <a:ea typeface="Century Gothic"/>
                <a:cs typeface="Century Gothic"/>
                <a:sym typeface="Century Gothic"/>
              </a:defRPr>
            </a:lvl7pPr>
            <a:lvl8pPr marR="0" lvl="7" algn="l" rtl="0">
              <a:spcBef>
                <a:spcPts val="400"/>
              </a:spcBef>
              <a:spcAft>
                <a:spcPts val="0"/>
              </a:spcAft>
              <a:buClr>
                <a:srgbClr val="7F7F7F"/>
              </a:buClr>
              <a:buSzPts val="2000"/>
              <a:buFont typeface="Courier New"/>
              <a:buNone/>
              <a:defRPr sz="2000" b="0" i="0" u="none" strike="noStrike" cap="none">
                <a:solidFill>
                  <a:srgbClr val="7F7F7F"/>
                </a:solidFill>
                <a:latin typeface="Century Gothic"/>
                <a:ea typeface="Century Gothic"/>
                <a:cs typeface="Century Gothic"/>
                <a:sym typeface="Century Gothic"/>
              </a:defRPr>
            </a:lvl8pPr>
            <a:lvl9pPr marR="0" lvl="8" algn="l" rtl="0">
              <a:spcBef>
                <a:spcPts val="400"/>
              </a:spcBef>
              <a:spcAft>
                <a:spcPts val="0"/>
              </a:spcAft>
              <a:buClr>
                <a:srgbClr val="7F7F7F"/>
              </a:buClr>
              <a:buSzPts val="2000"/>
              <a:buFont typeface="Arial"/>
              <a:buNone/>
              <a:defRPr sz="2000" b="0" i="0" u="none" strike="noStrike" cap="none">
                <a:solidFill>
                  <a:srgbClr val="7F7F7F"/>
                </a:solidFill>
                <a:latin typeface="Century Gothic"/>
                <a:ea typeface="Century Gothic"/>
                <a:cs typeface="Century Gothic"/>
                <a:sym typeface="Century Gothic"/>
              </a:defRPr>
            </a:lvl9pPr>
          </a:lstStyle>
          <a:p>
            <a:endParaRPr/>
          </a:p>
        </p:txBody>
      </p:sp>
      <p:sp>
        <p:nvSpPr>
          <p:cNvPr id="41" name="Google Shape;41;p82"/>
          <p:cNvSpPr txBox="1">
            <a:spLocks noGrp="1"/>
          </p:cNvSpPr>
          <p:nvPr>
            <p:ph type="body" idx="1"/>
          </p:nvPr>
        </p:nvSpPr>
        <p:spPr>
          <a:xfrm>
            <a:off x="1679576" y="5810250"/>
            <a:ext cx="5711824"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Clr>
                <a:srgbClr val="76420D"/>
              </a:buClr>
              <a:buSzPts val="1600"/>
              <a:buNone/>
              <a:defRPr sz="1600"/>
            </a:lvl1pPr>
            <a:lvl2pPr marL="914400" lvl="1" indent="-228600" algn="l">
              <a:spcBef>
                <a:spcPts val="240"/>
              </a:spcBef>
              <a:spcAft>
                <a:spcPts val="0"/>
              </a:spcAft>
              <a:buClr>
                <a:srgbClr val="76420D"/>
              </a:buClr>
              <a:buSzPts val="1200"/>
              <a:buNone/>
              <a:defRPr sz="1200"/>
            </a:lvl2pPr>
            <a:lvl3pPr marL="1371600" lvl="2" indent="-228600" algn="l">
              <a:spcBef>
                <a:spcPts val="200"/>
              </a:spcBef>
              <a:spcAft>
                <a:spcPts val="0"/>
              </a:spcAft>
              <a:buClr>
                <a:srgbClr val="76420D"/>
              </a:buClr>
              <a:buSzPts val="1000"/>
              <a:buNone/>
              <a:defRPr sz="1000"/>
            </a:lvl3pPr>
            <a:lvl4pPr marL="1828800" lvl="3" indent="-228600" algn="l">
              <a:spcBef>
                <a:spcPts val="180"/>
              </a:spcBef>
              <a:spcAft>
                <a:spcPts val="0"/>
              </a:spcAft>
              <a:buClr>
                <a:srgbClr val="76420D"/>
              </a:buClr>
              <a:buSzPts val="900"/>
              <a:buNone/>
              <a:defRPr sz="900"/>
            </a:lvl4pPr>
            <a:lvl5pPr marL="2286000" lvl="4" indent="-228600" algn="l">
              <a:spcBef>
                <a:spcPts val="180"/>
              </a:spcBef>
              <a:spcAft>
                <a:spcPts val="0"/>
              </a:spcAft>
              <a:buClr>
                <a:srgbClr val="76420D"/>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42" name="Google Shape;42;p82"/>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3" name="Google Shape;43;p8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2"/>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83"/>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7" name="Google Shape;47;p8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3"/>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84"/>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4"/>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76420D"/>
              </a:buClr>
              <a:buSzPts val="2400"/>
              <a:buChar char="•"/>
              <a:defRPr sz="2400"/>
            </a:lvl1pPr>
            <a:lvl2pPr marL="914400" lvl="1" indent="-330200" algn="l">
              <a:spcBef>
                <a:spcPts val="320"/>
              </a:spcBef>
              <a:spcAft>
                <a:spcPts val="0"/>
              </a:spcAft>
              <a:buClr>
                <a:srgbClr val="76420D"/>
              </a:buClr>
              <a:buSzPts val="1600"/>
              <a:buChar char="o"/>
              <a:defRPr sz="1600"/>
            </a:lvl2pPr>
            <a:lvl3pPr marL="1371600" lvl="2" indent="-330200" algn="l">
              <a:spcBef>
                <a:spcPts val="320"/>
              </a:spcBef>
              <a:spcAft>
                <a:spcPts val="0"/>
              </a:spcAft>
              <a:buClr>
                <a:srgbClr val="76420D"/>
              </a:buClr>
              <a:buSzPts val="1600"/>
              <a:buChar char="•"/>
              <a:defRPr sz="1600"/>
            </a:lvl3pPr>
            <a:lvl4pPr marL="1828800" lvl="3" indent="-330200" algn="l">
              <a:spcBef>
                <a:spcPts val="320"/>
              </a:spcBef>
              <a:spcAft>
                <a:spcPts val="0"/>
              </a:spcAft>
              <a:buClr>
                <a:srgbClr val="76420D"/>
              </a:buClr>
              <a:buSzPts val="1600"/>
              <a:buChar char="o"/>
              <a:defRPr sz="1600"/>
            </a:lvl4pPr>
            <a:lvl5pPr marL="2286000" lvl="4" indent="-330200" algn="l">
              <a:spcBef>
                <a:spcPts val="320"/>
              </a:spcBef>
              <a:spcAft>
                <a:spcPts val="0"/>
              </a:spcAft>
              <a:buClr>
                <a:srgbClr val="76420D"/>
              </a:buClr>
              <a:buSzPts val="1600"/>
              <a:buChar char="•"/>
              <a:defRPr sz="1600"/>
            </a:lvl5pPr>
            <a:lvl6pPr marL="2743200" lvl="5" indent="-330200" algn="l">
              <a:spcBef>
                <a:spcPts val="320"/>
              </a:spcBef>
              <a:spcAft>
                <a:spcPts val="0"/>
              </a:spcAft>
              <a:buClr>
                <a:srgbClr val="7F7F7F"/>
              </a:buClr>
              <a:buSzPts val="1600"/>
              <a:buChar char="o"/>
              <a:defRPr sz="1600"/>
            </a:lvl6pPr>
            <a:lvl7pPr marL="3200400" lvl="6" indent="-330200" algn="l">
              <a:spcBef>
                <a:spcPts val="320"/>
              </a:spcBef>
              <a:spcAft>
                <a:spcPts val="0"/>
              </a:spcAft>
              <a:buClr>
                <a:srgbClr val="7F7F7F"/>
              </a:buClr>
              <a:buSzPts val="1600"/>
              <a:buChar char="•"/>
              <a:defRPr sz="1600"/>
            </a:lvl7pPr>
            <a:lvl8pPr marL="3657600" lvl="7" indent="-330200" algn="l">
              <a:spcBef>
                <a:spcPts val="320"/>
              </a:spcBef>
              <a:spcAft>
                <a:spcPts val="0"/>
              </a:spcAft>
              <a:buClr>
                <a:srgbClr val="7F7F7F"/>
              </a:buClr>
              <a:buSzPts val="1600"/>
              <a:buChar char="o"/>
              <a:defRPr sz="1600"/>
            </a:lvl8pPr>
            <a:lvl9pPr marL="4114800" lvl="8" indent="-330200" algn="l">
              <a:spcBef>
                <a:spcPts val="320"/>
              </a:spcBef>
              <a:spcAft>
                <a:spcPts val="0"/>
              </a:spcAft>
              <a:buClr>
                <a:srgbClr val="7F7F7F"/>
              </a:buClr>
              <a:buSzPts val="1600"/>
              <a:buChar char="•"/>
              <a:defRPr sz="1600"/>
            </a:lvl9pPr>
          </a:lstStyle>
          <a:p>
            <a:endParaRPr/>
          </a:p>
        </p:txBody>
      </p:sp>
      <p:sp>
        <p:nvSpPr>
          <p:cNvPr id="52" name="Google Shape;52;p84"/>
          <p:cNvSpPr txBox="1">
            <a:spLocks noGrp="1"/>
          </p:cNvSpPr>
          <p:nvPr>
            <p:ph type="body" idx="2"/>
          </p:nvPr>
        </p:nvSpPr>
        <p:spPr>
          <a:xfrm>
            <a:off x="365760" y="1600200"/>
            <a:ext cx="4041648" cy="45262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53" name="Google Shape;53;p8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5"/>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5"/>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7" name="Google Shape;57;p8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5"/>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86"/>
          <p:cNvSpPr txBox="1">
            <a:spLocks noGrp="1"/>
          </p:cNvSpPr>
          <p:nvPr>
            <p:ph type="title"/>
          </p:nvPr>
        </p:nvSpPr>
        <p:spPr>
          <a:xfrm>
            <a:off x="5907087" y="266700"/>
            <a:ext cx="3008313" cy="2095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6"/>
          <p:cNvSpPr txBox="1">
            <a:spLocks noGrp="1"/>
          </p:cNvSpPr>
          <p:nvPr>
            <p:ph type="body" idx="1"/>
          </p:nvPr>
        </p:nvSpPr>
        <p:spPr>
          <a:xfrm>
            <a:off x="719137" y="273050"/>
            <a:ext cx="4995863"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76420D"/>
              </a:buClr>
              <a:buSzPts val="3200"/>
              <a:buChar char="•"/>
              <a:defRPr sz="3200"/>
            </a:lvl1pPr>
            <a:lvl2pPr marL="914400" lvl="1" indent="-406400" algn="l">
              <a:spcBef>
                <a:spcPts val="560"/>
              </a:spcBef>
              <a:spcAft>
                <a:spcPts val="0"/>
              </a:spcAft>
              <a:buClr>
                <a:srgbClr val="76420D"/>
              </a:buClr>
              <a:buSzPts val="2800"/>
              <a:buChar char="o"/>
              <a:defRPr sz="2800"/>
            </a:lvl2pPr>
            <a:lvl3pPr marL="1371600" lvl="2" indent="-381000" algn="l">
              <a:spcBef>
                <a:spcPts val="480"/>
              </a:spcBef>
              <a:spcAft>
                <a:spcPts val="0"/>
              </a:spcAft>
              <a:buClr>
                <a:srgbClr val="76420D"/>
              </a:buClr>
              <a:buSzPts val="2400"/>
              <a:buChar char="•"/>
              <a:defRPr sz="2400"/>
            </a:lvl3pPr>
            <a:lvl4pPr marL="1828800" lvl="3" indent="-355600" algn="l">
              <a:spcBef>
                <a:spcPts val="400"/>
              </a:spcBef>
              <a:spcAft>
                <a:spcPts val="0"/>
              </a:spcAft>
              <a:buClr>
                <a:srgbClr val="76420D"/>
              </a:buClr>
              <a:buSzPts val="2000"/>
              <a:buChar char="o"/>
              <a:defRPr sz="2000"/>
            </a:lvl4pPr>
            <a:lvl5pPr marL="2286000" lvl="4" indent="-355600" algn="l">
              <a:spcBef>
                <a:spcPts val="400"/>
              </a:spcBef>
              <a:spcAft>
                <a:spcPts val="0"/>
              </a:spcAft>
              <a:buClr>
                <a:srgbClr val="76420D"/>
              </a:buClr>
              <a:buSzPts val="2000"/>
              <a:buChar char="•"/>
              <a:defRPr sz="2000"/>
            </a:lvl5pPr>
            <a:lvl6pPr marL="2743200" lvl="5" indent="-355600" algn="l">
              <a:spcBef>
                <a:spcPts val="400"/>
              </a:spcBef>
              <a:spcAft>
                <a:spcPts val="0"/>
              </a:spcAft>
              <a:buClr>
                <a:srgbClr val="7F7F7F"/>
              </a:buClr>
              <a:buSzPts val="2000"/>
              <a:buChar char="o"/>
              <a:defRPr sz="2000"/>
            </a:lvl6pPr>
            <a:lvl7pPr marL="3200400" lvl="6" indent="-355600" algn="l">
              <a:spcBef>
                <a:spcPts val="400"/>
              </a:spcBef>
              <a:spcAft>
                <a:spcPts val="0"/>
              </a:spcAft>
              <a:buClr>
                <a:srgbClr val="7F7F7F"/>
              </a:buClr>
              <a:buSzPts val="2000"/>
              <a:buChar char="•"/>
              <a:defRPr sz="2000"/>
            </a:lvl7pPr>
            <a:lvl8pPr marL="3657600" lvl="7" indent="-355600" algn="l">
              <a:spcBef>
                <a:spcPts val="400"/>
              </a:spcBef>
              <a:spcAft>
                <a:spcPts val="0"/>
              </a:spcAft>
              <a:buClr>
                <a:srgbClr val="7F7F7F"/>
              </a:buClr>
              <a:buSzPts val="2000"/>
              <a:buChar char="o"/>
              <a:defRPr sz="2000"/>
            </a:lvl8pPr>
            <a:lvl9pPr marL="4114800" lvl="8" indent="-355600" algn="l">
              <a:spcBef>
                <a:spcPts val="400"/>
              </a:spcBef>
              <a:spcAft>
                <a:spcPts val="0"/>
              </a:spcAft>
              <a:buClr>
                <a:srgbClr val="7F7F7F"/>
              </a:buClr>
              <a:buSzPts val="2000"/>
              <a:buChar char="•"/>
              <a:defRPr sz="2000"/>
            </a:lvl9pPr>
          </a:lstStyle>
          <a:p>
            <a:endParaRPr/>
          </a:p>
        </p:txBody>
      </p:sp>
      <p:sp>
        <p:nvSpPr>
          <p:cNvPr id="62" name="Google Shape;62;p86"/>
          <p:cNvSpPr txBox="1">
            <a:spLocks noGrp="1"/>
          </p:cNvSpPr>
          <p:nvPr>
            <p:ph type="body" idx="2"/>
          </p:nvPr>
        </p:nvSpPr>
        <p:spPr>
          <a:xfrm>
            <a:off x="5907087" y="2438400"/>
            <a:ext cx="3008313" cy="3687763"/>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rgbClr val="76420D"/>
              </a:buClr>
              <a:buSzPts val="1600"/>
              <a:buNone/>
              <a:defRPr sz="1600"/>
            </a:lvl1pPr>
            <a:lvl2pPr marL="914400" lvl="1" indent="-228600" algn="l">
              <a:spcBef>
                <a:spcPts val="240"/>
              </a:spcBef>
              <a:spcAft>
                <a:spcPts val="0"/>
              </a:spcAft>
              <a:buClr>
                <a:srgbClr val="76420D"/>
              </a:buClr>
              <a:buSzPts val="1200"/>
              <a:buNone/>
              <a:defRPr sz="1200"/>
            </a:lvl2pPr>
            <a:lvl3pPr marL="1371600" lvl="2" indent="-228600" algn="l">
              <a:spcBef>
                <a:spcPts val="200"/>
              </a:spcBef>
              <a:spcAft>
                <a:spcPts val="0"/>
              </a:spcAft>
              <a:buClr>
                <a:srgbClr val="76420D"/>
              </a:buClr>
              <a:buSzPts val="1000"/>
              <a:buNone/>
              <a:defRPr sz="1000"/>
            </a:lvl3pPr>
            <a:lvl4pPr marL="1828800" lvl="3" indent="-228600" algn="l">
              <a:spcBef>
                <a:spcPts val="180"/>
              </a:spcBef>
              <a:spcAft>
                <a:spcPts val="0"/>
              </a:spcAft>
              <a:buClr>
                <a:srgbClr val="76420D"/>
              </a:buClr>
              <a:buSzPts val="900"/>
              <a:buNone/>
              <a:defRPr sz="900"/>
            </a:lvl4pPr>
            <a:lvl5pPr marL="2286000" lvl="4" indent="-228600" algn="l">
              <a:spcBef>
                <a:spcPts val="180"/>
              </a:spcBef>
              <a:spcAft>
                <a:spcPts val="0"/>
              </a:spcAft>
              <a:buClr>
                <a:srgbClr val="76420D"/>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63" name="Google Shape;63;p86"/>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4" name="Google Shape;64;p8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6"/>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3F3F3"/>
            </a:gs>
            <a:gs pos="92000">
              <a:srgbClr val="D8D8D8"/>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marR="0" lvl="0" algn="ctr" rtl="0">
              <a:lnSpc>
                <a:spcPct val="131818"/>
              </a:lnSpc>
              <a:spcBef>
                <a:spcPts val="0"/>
              </a:spcBef>
              <a:spcAft>
                <a:spcPts val="0"/>
              </a:spcAft>
              <a:buClr>
                <a:schemeClr val="dk2"/>
              </a:buClr>
              <a:buSzPts val="4400"/>
              <a:buFont typeface="Palatino Linotype"/>
              <a:buNone/>
              <a:defRPr sz="4400" b="0" i="0" u="none" strike="noStrike" cap="none">
                <a:solidFill>
                  <a:schemeClr val="dk2"/>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7"/>
          <p:cNvSpPr txBox="1">
            <a:spLocks noGrp="1"/>
          </p:cNvSpPr>
          <p:nvPr>
            <p:ph type="body" idx="1"/>
          </p:nvPr>
        </p:nvSpPr>
        <p:spPr>
          <a:xfrm>
            <a:off x="457200" y="1662370"/>
            <a:ext cx="8229600" cy="446379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rgbClr val="76420D"/>
              </a:buClr>
              <a:buSzPts val="2400"/>
              <a:buFont typeface="Arial"/>
              <a:buChar char="•"/>
              <a:defRPr sz="2400" b="0" i="0" u="none" strike="noStrike" cap="none">
                <a:solidFill>
                  <a:srgbClr val="76420D"/>
                </a:solidFill>
                <a:latin typeface="Century Gothic"/>
                <a:ea typeface="Century Gothic"/>
                <a:cs typeface="Century Gothic"/>
                <a:sym typeface="Century Gothic"/>
              </a:defRPr>
            </a:lvl1pPr>
            <a:lvl2pPr marL="914400" marR="0" lvl="1" indent="-330200" algn="l" rtl="0">
              <a:spcBef>
                <a:spcPts val="320"/>
              </a:spcBef>
              <a:spcAft>
                <a:spcPts val="0"/>
              </a:spcAft>
              <a:buClr>
                <a:srgbClr val="76420D"/>
              </a:buClr>
              <a:buSzPts val="1600"/>
              <a:buFont typeface="Courier New"/>
              <a:buChar char="o"/>
              <a:defRPr sz="1600" b="0" i="0" u="none" strike="noStrike" cap="none">
                <a:solidFill>
                  <a:srgbClr val="76420D"/>
                </a:solidFill>
                <a:latin typeface="Century Gothic"/>
                <a:ea typeface="Century Gothic"/>
                <a:cs typeface="Century Gothic"/>
                <a:sym typeface="Century Gothic"/>
              </a:defRPr>
            </a:lvl2pPr>
            <a:lvl3pPr marL="1371600" marR="0" lvl="2" indent="-330200" algn="l" rtl="0">
              <a:spcBef>
                <a:spcPts val="320"/>
              </a:spcBef>
              <a:spcAft>
                <a:spcPts val="0"/>
              </a:spcAft>
              <a:buClr>
                <a:srgbClr val="76420D"/>
              </a:buClr>
              <a:buSzPts val="1600"/>
              <a:buFont typeface="Arial"/>
              <a:buChar char="•"/>
              <a:defRPr sz="1600" b="0" i="0" u="none" strike="noStrike" cap="none">
                <a:solidFill>
                  <a:srgbClr val="76420D"/>
                </a:solidFill>
                <a:latin typeface="Century Gothic"/>
                <a:ea typeface="Century Gothic"/>
                <a:cs typeface="Century Gothic"/>
                <a:sym typeface="Century Gothic"/>
              </a:defRPr>
            </a:lvl3pPr>
            <a:lvl4pPr marL="1828800" marR="0" lvl="3" indent="-330200" algn="l" rtl="0">
              <a:spcBef>
                <a:spcPts val="320"/>
              </a:spcBef>
              <a:spcAft>
                <a:spcPts val="0"/>
              </a:spcAft>
              <a:buClr>
                <a:srgbClr val="76420D"/>
              </a:buClr>
              <a:buSzPts val="1600"/>
              <a:buFont typeface="Courier New"/>
              <a:buChar char="o"/>
              <a:defRPr sz="1600" b="0" i="0" u="none" strike="noStrike" cap="none">
                <a:solidFill>
                  <a:srgbClr val="76420D"/>
                </a:solidFill>
                <a:latin typeface="Century Gothic"/>
                <a:ea typeface="Century Gothic"/>
                <a:cs typeface="Century Gothic"/>
                <a:sym typeface="Century Gothic"/>
              </a:defRPr>
            </a:lvl4pPr>
            <a:lvl5pPr marL="2286000" marR="0" lvl="4" indent="-330200" algn="l" rtl="0">
              <a:spcBef>
                <a:spcPts val="320"/>
              </a:spcBef>
              <a:spcAft>
                <a:spcPts val="0"/>
              </a:spcAft>
              <a:buClr>
                <a:srgbClr val="76420D"/>
              </a:buClr>
              <a:buSzPts val="1600"/>
              <a:buFont typeface="Arial"/>
              <a:buChar char="•"/>
              <a:defRPr sz="1600" b="0" i="0" u="none" strike="noStrike" cap="none">
                <a:solidFill>
                  <a:srgbClr val="76420D"/>
                </a:solidFill>
                <a:latin typeface="Century Gothic"/>
                <a:ea typeface="Century Gothic"/>
                <a:cs typeface="Century Gothic"/>
                <a:sym typeface="Century Gothic"/>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12" name="Google Shape;12;p7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marR="0" lvl="0" algn="ctr" rtl="0">
              <a:spcBef>
                <a:spcPts val="0"/>
              </a:spcBef>
              <a:spcAft>
                <a:spcPts val="0"/>
              </a:spcAft>
              <a:buSzPts val="1400"/>
              <a:buNone/>
              <a:defRPr sz="800" b="0" i="0" u="none" strike="noStrike" cap="none">
                <a:solidFill>
                  <a:srgbClr val="595959"/>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3" name="Google Shape;13;p77"/>
          <p:cNvPicPr preferRelativeResize="0"/>
          <p:nvPr/>
        </p:nvPicPr>
        <p:blipFill rotWithShape="1">
          <a:blip r:embed="rId13">
            <a:alphaModFix/>
          </a:blip>
          <a:srcRect/>
          <a:stretch/>
        </p:blipFill>
        <p:spPr>
          <a:xfrm>
            <a:off x="0" y="0"/>
            <a:ext cx="9144000" cy="8764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eden@aidslawpa.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685800" y="1143000"/>
            <a:ext cx="7772400" cy="29571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B16314"/>
              </a:buClr>
              <a:buSzPct val="100000"/>
              <a:buFont typeface="Palatino Linotype"/>
              <a:buNone/>
            </a:pPr>
            <a:r>
              <a:rPr lang="en-US"/>
              <a:t/>
            </a:r>
            <a:br>
              <a:rPr lang="en-US"/>
            </a:br>
            <a:r>
              <a:rPr lang="en-US"/>
              <a:t/>
            </a:r>
            <a:br>
              <a:rPr lang="en-US"/>
            </a:br>
            <a:r>
              <a:rPr lang="en-US"/>
              <a:t/>
            </a:r>
            <a:br>
              <a:rPr lang="en-US"/>
            </a:br>
            <a:r>
              <a:rPr lang="en-US" sz="6700"/>
              <a:t>Social Security Disability Benefits</a:t>
            </a:r>
            <a:r>
              <a:rPr lang="en-US"/>
              <a:t/>
            </a:r>
            <a:br>
              <a:rPr lang="en-US"/>
            </a:br>
            <a:endParaRPr/>
          </a:p>
        </p:txBody>
      </p:sp>
      <p:sp>
        <p:nvSpPr>
          <p:cNvPr id="84" name="Google Shape;84;p1"/>
          <p:cNvSpPr txBox="1">
            <a:spLocks noGrp="1"/>
          </p:cNvSpPr>
          <p:nvPr>
            <p:ph type="subTitle" idx="1"/>
          </p:nvPr>
        </p:nvSpPr>
        <p:spPr>
          <a:xfrm>
            <a:off x="1371599" y="3928265"/>
            <a:ext cx="7079305" cy="2243935"/>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888888"/>
              </a:buClr>
              <a:buSzPts val="2400"/>
              <a:buNone/>
            </a:pPr>
            <a:r>
              <a:rPr lang="en-US"/>
              <a:t>Jacob M. Eden, Staff Attorney</a:t>
            </a:r>
            <a:endParaRPr/>
          </a:p>
          <a:p>
            <a:pPr marL="0" lvl="0" indent="0" algn="r" rtl="0">
              <a:spcBef>
                <a:spcPts val="480"/>
              </a:spcBef>
              <a:spcAft>
                <a:spcPts val="0"/>
              </a:spcAft>
              <a:buClr>
                <a:srgbClr val="888888"/>
              </a:buClr>
              <a:buSzPts val="2400"/>
              <a:buNone/>
            </a:pPr>
            <a:r>
              <a:rPr lang="en-US"/>
              <a:t>eden@aidslawpa.org</a:t>
            </a:r>
            <a:endParaRPr/>
          </a:p>
          <a:p>
            <a:pPr marL="0" lvl="0" indent="0" algn="r" rtl="0">
              <a:spcBef>
                <a:spcPts val="480"/>
              </a:spcBef>
              <a:spcAft>
                <a:spcPts val="0"/>
              </a:spcAft>
              <a:buClr>
                <a:srgbClr val="888888"/>
              </a:buClr>
              <a:buSzPts val="2400"/>
              <a:buNone/>
            </a:pPr>
            <a:r>
              <a:rPr lang="en-US"/>
              <a:t>AIDS Law Project of PA</a:t>
            </a:r>
            <a:endParaRPr/>
          </a:p>
          <a:p>
            <a:pPr marL="0" lvl="0" indent="0" algn="r" rtl="0">
              <a:spcBef>
                <a:spcPts val="480"/>
              </a:spcBef>
              <a:spcAft>
                <a:spcPts val="0"/>
              </a:spcAft>
              <a:buClr>
                <a:srgbClr val="888888"/>
              </a:buClr>
              <a:buSzPts val="2400"/>
              <a:buNone/>
            </a:pPr>
            <a:endParaRPr/>
          </a:p>
        </p:txBody>
      </p:sp>
      <p:sp>
        <p:nvSpPr>
          <p:cNvPr id="85" name="Google Shape;85;p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sz="1200">
                <a:solidFill>
                  <a:srgbClr val="595959"/>
                </a:solidFill>
              </a:rPr>
              <a:t>AIDS LAW Project of Pennsylvania ● 1211 Chestnut Street, Suite 600 ● Philadelphia, PA 19107  </a:t>
            </a:r>
            <a:endParaRPr/>
          </a:p>
          <a:p>
            <a:pPr marL="0" lvl="0" indent="0" algn="ctr" rtl="0">
              <a:spcBef>
                <a:spcPts val="0"/>
              </a:spcBef>
              <a:spcAft>
                <a:spcPts val="0"/>
              </a:spcAft>
              <a:buNone/>
            </a:pPr>
            <a:r>
              <a:rPr lang="en-US" sz="1200">
                <a:solidFill>
                  <a:srgbClr val="595959"/>
                </a:solidFill>
              </a:rPr>
              <a:t>(215) 587-9377 ● Fax: (215) 587-9902</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title"/>
          </p:nvPr>
        </p:nvSpPr>
        <p:spPr>
          <a:xfrm>
            <a:off x="457200" y="894270"/>
            <a:ext cx="8229600" cy="1010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B16314"/>
              </a:buClr>
              <a:buSzPct val="100000"/>
              <a:buFont typeface="Palatino Linotype"/>
              <a:buNone/>
            </a:pPr>
            <a:r>
              <a:rPr lang="en-US" sz="3600"/>
              <a:t>SSA’s HIV Listing of Impairments for Adults</a:t>
            </a:r>
            <a:endParaRPr sz="3600"/>
          </a:p>
        </p:txBody>
      </p:sp>
      <p:sp>
        <p:nvSpPr>
          <p:cNvPr id="174" name="Google Shape;174;p13"/>
          <p:cNvSpPr txBox="1">
            <a:spLocks noGrp="1"/>
          </p:cNvSpPr>
          <p:nvPr>
            <p:ph type="body" idx="1"/>
          </p:nvPr>
        </p:nvSpPr>
        <p:spPr>
          <a:xfrm>
            <a:off x="457200" y="2133600"/>
            <a:ext cx="8229600" cy="45720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76420D"/>
              </a:buClr>
              <a:buSzPct val="100000"/>
              <a:buChar char="•"/>
            </a:pPr>
            <a:r>
              <a:rPr lang="en-US" sz="2000" dirty="0"/>
              <a:t>New Listings effective January 2017</a:t>
            </a:r>
            <a:endParaRPr dirty="0"/>
          </a:p>
          <a:p>
            <a:pPr marL="342900" lvl="0" indent="-342900" algn="l" rtl="0">
              <a:spcBef>
                <a:spcPts val="340"/>
              </a:spcBef>
              <a:spcAft>
                <a:spcPts val="0"/>
              </a:spcAft>
              <a:buClr>
                <a:srgbClr val="76420D"/>
              </a:buClr>
              <a:buSzPct val="100000"/>
              <a:buChar char="•"/>
            </a:pPr>
            <a:r>
              <a:rPr lang="en-US" sz="2000" dirty="0"/>
              <a:t>The SSA HIV listing are found under the heading 14.11</a:t>
            </a:r>
            <a:endParaRPr dirty="0"/>
          </a:p>
          <a:p>
            <a:pPr marL="742950" lvl="1" indent="-285750" algn="l" rtl="0">
              <a:spcBef>
                <a:spcPts val="272"/>
              </a:spcBef>
              <a:spcAft>
                <a:spcPts val="0"/>
              </a:spcAft>
              <a:buClr>
                <a:srgbClr val="76420D"/>
              </a:buClr>
              <a:buSzPct val="100000"/>
              <a:buChar char="o"/>
            </a:pPr>
            <a:r>
              <a:rPr lang="en-US" dirty="0"/>
              <a:t>Sections A-J deal with specific conditions such as:</a:t>
            </a:r>
            <a:endParaRPr dirty="0"/>
          </a:p>
          <a:p>
            <a:pPr marL="1143000" lvl="2" indent="-228600" algn="l" rtl="0">
              <a:spcBef>
                <a:spcPts val="272"/>
              </a:spcBef>
              <a:spcAft>
                <a:spcPts val="0"/>
              </a:spcAft>
              <a:buClr>
                <a:srgbClr val="76420D"/>
              </a:buClr>
              <a:buSzPct val="100000"/>
              <a:buChar char="•"/>
            </a:pPr>
            <a:r>
              <a:rPr lang="en-US" dirty="0"/>
              <a:t>A. </a:t>
            </a:r>
            <a:r>
              <a:rPr lang="en-US" dirty="0" err="1"/>
              <a:t>Multicentric</a:t>
            </a:r>
            <a:r>
              <a:rPr lang="en-US" dirty="0"/>
              <a:t> </a:t>
            </a:r>
            <a:r>
              <a:rPr lang="en-US" dirty="0" err="1"/>
              <a:t>Castleman</a:t>
            </a:r>
            <a:r>
              <a:rPr lang="en-US" dirty="0"/>
              <a:t> disease affecting multiple groups of lymph nodes or organs containing lymphoid tissue.</a:t>
            </a:r>
            <a:endParaRPr dirty="0"/>
          </a:p>
          <a:p>
            <a:pPr marL="1143000" lvl="2" indent="-228600" algn="l" rtl="0">
              <a:spcBef>
                <a:spcPts val="272"/>
              </a:spcBef>
              <a:spcAft>
                <a:spcPts val="0"/>
              </a:spcAft>
              <a:buClr>
                <a:srgbClr val="76420D"/>
              </a:buClr>
              <a:buSzPct val="100000"/>
              <a:buChar char="•"/>
            </a:pPr>
            <a:r>
              <a:rPr lang="en-US" dirty="0"/>
              <a:t>B. Primary central nervous system lymphoma</a:t>
            </a:r>
            <a:endParaRPr dirty="0"/>
          </a:p>
          <a:p>
            <a:pPr marL="1143000" lvl="2" indent="-228600" algn="l" rtl="0">
              <a:spcBef>
                <a:spcPts val="272"/>
              </a:spcBef>
              <a:spcAft>
                <a:spcPts val="0"/>
              </a:spcAft>
              <a:buClr>
                <a:srgbClr val="76420D"/>
              </a:buClr>
              <a:buSzPct val="100000"/>
              <a:buChar char="•"/>
            </a:pPr>
            <a:r>
              <a:rPr lang="en-US" dirty="0"/>
              <a:t>C. Primary effusion lymphoma</a:t>
            </a:r>
            <a:endParaRPr dirty="0"/>
          </a:p>
          <a:p>
            <a:pPr marL="1143000" lvl="2" indent="-228600" algn="l" rtl="0">
              <a:spcBef>
                <a:spcPts val="272"/>
              </a:spcBef>
              <a:spcAft>
                <a:spcPts val="0"/>
              </a:spcAft>
              <a:buClr>
                <a:srgbClr val="76420D"/>
              </a:buClr>
              <a:buSzPct val="100000"/>
              <a:buChar char="•"/>
            </a:pPr>
            <a:r>
              <a:rPr lang="en-US" dirty="0"/>
              <a:t>D. Progressive multifocal leukoencephalopathy</a:t>
            </a:r>
            <a:endParaRPr dirty="0"/>
          </a:p>
          <a:p>
            <a:pPr marL="1143000" lvl="2" indent="-228600" algn="l" rtl="0">
              <a:spcBef>
                <a:spcPts val="272"/>
              </a:spcBef>
              <a:spcAft>
                <a:spcPts val="0"/>
              </a:spcAft>
              <a:buClr>
                <a:srgbClr val="76420D"/>
              </a:buClr>
              <a:buSzPct val="100000"/>
              <a:buChar char="•"/>
            </a:pPr>
            <a:r>
              <a:rPr lang="en-US" dirty="0"/>
              <a:t>E. Pulmonary Kaposi sarcoma </a:t>
            </a:r>
            <a:endParaRPr dirty="0"/>
          </a:p>
          <a:p>
            <a:pPr marL="1143000" lvl="2" indent="-228600" algn="l" rtl="0">
              <a:spcBef>
                <a:spcPts val="272"/>
              </a:spcBef>
              <a:spcAft>
                <a:spcPts val="0"/>
              </a:spcAft>
              <a:buClr>
                <a:srgbClr val="76420D"/>
              </a:buClr>
              <a:buSzPct val="100000"/>
              <a:buChar char="•"/>
            </a:pPr>
            <a:r>
              <a:rPr lang="en-US" dirty="0"/>
              <a:t>F.  Absolute CD4 count of 50 cells/mm3 or less </a:t>
            </a:r>
            <a:endParaRPr dirty="0"/>
          </a:p>
          <a:p>
            <a:pPr marL="1143000" lvl="2" indent="-228600" algn="l" rtl="0">
              <a:spcBef>
                <a:spcPts val="272"/>
              </a:spcBef>
              <a:spcAft>
                <a:spcPts val="0"/>
              </a:spcAft>
              <a:buClr>
                <a:srgbClr val="76420D"/>
              </a:buClr>
              <a:buSzPct val="100000"/>
              <a:buChar char="•"/>
            </a:pPr>
            <a:r>
              <a:rPr lang="en-US" dirty="0"/>
              <a:t>G. Absolute CD4 count of less than 200 cells/mm3 or CD4 percentage of less than 14 percent, and one of the following (values do not have to be measured on the same date) </a:t>
            </a:r>
            <a:endParaRPr dirty="0"/>
          </a:p>
          <a:p>
            <a:pPr marL="1600200" lvl="3" indent="-228600" algn="l" rtl="0">
              <a:spcBef>
                <a:spcPts val="272"/>
              </a:spcBef>
              <a:spcAft>
                <a:spcPts val="0"/>
              </a:spcAft>
              <a:buClr>
                <a:srgbClr val="76420D"/>
              </a:buClr>
              <a:buSzPct val="100000"/>
              <a:buChar char="o"/>
            </a:pPr>
            <a:r>
              <a:rPr lang="en-US" dirty="0"/>
              <a:t>BMI measurement of less than 18.5</a:t>
            </a:r>
            <a:endParaRPr dirty="0"/>
          </a:p>
          <a:p>
            <a:pPr marL="1600200" lvl="3" indent="-228600" algn="l" rtl="0">
              <a:spcBef>
                <a:spcPts val="272"/>
              </a:spcBef>
              <a:spcAft>
                <a:spcPts val="0"/>
              </a:spcAft>
              <a:buClr>
                <a:srgbClr val="76420D"/>
              </a:buClr>
              <a:buSzPct val="100000"/>
              <a:buChar char="o"/>
            </a:pPr>
            <a:r>
              <a:rPr lang="en-US" dirty="0"/>
              <a:t>Hemoglobin measurement of less than 8.0 grams per deciliter </a:t>
            </a:r>
            <a:endParaRPr dirty="0"/>
          </a:p>
          <a:p>
            <a:pPr marL="1143000" lvl="2" indent="-228600" algn="l" rtl="0">
              <a:spcBef>
                <a:spcPts val="272"/>
              </a:spcBef>
              <a:spcAft>
                <a:spcPts val="0"/>
              </a:spcAft>
              <a:buClr>
                <a:srgbClr val="76420D"/>
              </a:buClr>
              <a:buSzPct val="100000"/>
              <a:buChar char="•"/>
            </a:pPr>
            <a:r>
              <a:rPr lang="en-US" dirty="0"/>
              <a:t>H. Complication(s) of HIV infection requiring at least three hospitalizations within a 12-month period and at least 30 days apart (see 14.00F6). Each hospitalization must last at least 48 hours, including hours in a hospital emergency department immediately before the </a:t>
            </a:r>
            <a:r>
              <a:rPr lang="en-US" dirty="0" smtClean="0"/>
              <a:t>hospitalization.</a:t>
            </a:r>
            <a:endParaRPr dirty="0"/>
          </a:p>
          <a:p>
            <a:pPr marL="1143000" lvl="2" indent="-228600" algn="l" rtl="0">
              <a:spcBef>
                <a:spcPts val="272"/>
              </a:spcBef>
              <a:spcAft>
                <a:spcPts val="0"/>
              </a:spcAft>
              <a:buClr>
                <a:srgbClr val="76420D"/>
              </a:buClr>
              <a:buSzPct val="100000"/>
              <a:buChar char="•"/>
            </a:pPr>
            <a:r>
              <a:rPr lang="en-US" dirty="0"/>
              <a:t>I.  Repeated manifestations</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457200" y="1447800"/>
            <a:ext cx="8229600" cy="652886"/>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chemeClr val="dk2"/>
              </a:buClr>
              <a:buSzPts val="4400"/>
              <a:buFont typeface="Palatino Linotype"/>
              <a:buNone/>
            </a:pPr>
            <a:r>
              <a:rPr lang="en-US"/>
              <a:t>Criteria</a:t>
            </a:r>
            <a:endParaRPr/>
          </a:p>
        </p:txBody>
      </p:sp>
      <p:sp>
        <p:nvSpPr>
          <p:cNvPr id="180" name="Google Shape;180;p32"/>
          <p:cNvSpPr txBox="1">
            <a:spLocks noGrp="1"/>
          </p:cNvSpPr>
          <p:nvPr>
            <p:ph type="body" idx="1"/>
          </p:nvPr>
        </p:nvSpPr>
        <p:spPr>
          <a:xfrm>
            <a:off x="531812" y="2667000"/>
            <a:ext cx="4040188" cy="609600"/>
          </a:xfrm>
          <a:prstGeom prst="rect">
            <a:avLst/>
          </a:prstGeom>
          <a:gradFill>
            <a:gsLst>
              <a:gs pos="0">
                <a:srgbClr val="BE6103"/>
              </a:gs>
              <a:gs pos="80000">
                <a:srgbClr val="FA7E03"/>
              </a:gs>
              <a:gs pos="100000">
                <a:srgbClr val="FF8000"/>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SSI</a:t>
            </a:r>
            <a:endParaRPr/>
          </a:p>
        </p:txBody>
      </p:sp>
      <p:sp>
        <p:nvSpPr>
          <p:cNvPr id="181" name="Google Shape;181;p32"/>
          <p:cNvSpPr txBox="1">
            <a:spLocks noGrp="1"/>
          </p:cNvSpPr>
          <p:nvPr>
            <p:ph type="body" idx="2"/>
          </p:nvPr>
        </p:nvSpPr>
        <p:spPr>
          <a:xfrm>
            <a:off x="4586514" y="2667000"/>
            <a:ext cx="4041775" cy="609600"/>
          </a:xfrm>
          <a:prstGeom prst="rect">
            <a:avLst/>
          </a:prstGeom>
          <a:gradFill>
            <a:gsLst>
              <a:gs pos="0">
                <a:srgbClr val="674B2E"/>
              </a:gs>
              <a:gs pos="80000">
                <a:srgbClr val="87623C"/>
              </a:gs>
              <a:gs pos="100000">
                <a:srgbClr val="8A633B"/>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SSDI</a:t>
            </a:r>
            <a:endParaRPr/>
          </a:p>
        </p:txBody>
      </p:sp>
      <p:sp>
        <p:nvSpPr>
          <p:cNvPr id="182" name="Google Shape;182;p32"/>
          <p:cNvSpPr/>
          <p:nvPr/>
        </p:nvSpPr>
        <p:spPr>
          <a:xfrm>
            <a:off x="2743200" y="3828324"/>
            <a:ext cx="3657600" cy="1607919"/>
          </a:xfrm>
          <a:prstGeom prst="trapezoid">
            <a:avLst>
              <a:gd name="adj" fmla="val 25000"/>
            </a:avLst>
          </a:prstGeom>
          <a:gradFill>
            <a:gsLst>
              <a:gs pos="0">
                <a:srgbClr val="DBC3B1"/>
              </a:gs>
              <a:gs pos="35000">
                <a:srgbClr val="E4D5C9"/>
              </a:gs>
              <a:gs pos="100000">
                <a:srgbClr val="F4EDEA"/>
              </a:gs>
            </a:gsLst>
            <a:lin ang="16200000" scaled="0"/>
          </a:gradFill>
          <a:ln w="9525" cap="flat" cmpd="sng">
            <a:solidFill>
              <a:srgbClr val="81634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Palatino Linotype"/>
                <a:ea typeface="Palatino Linotype"/>
                <a:cs typeface="Palatino Linotype"/>
                <a:sym typeface="Palatino Linotype"/>
              </a:rPr>
              <a:t>Medical </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Disability</a:t>
            </a:r>
            <a:endParaRPr sz="1800">
              <a:solidFill>
                <a:schemeClr val="dk1"/>
              </a:solidFill>
              <a:latin typeface="Palatino Linotype"/>
              <a:ea typeface="Palatino Linotype"/>
              <a:cs typeface="Palatino Linotype"/>
              <a:sym typeface="Palatino Linotype"/>
            </a:endParaRPr>
          </a:p>
        </p:txBody>
      </p:sp>
      <p:cxnSp>
        <p:nvCxnSpPr>
          <p:cNvPr id="183" name="Google Shape;183;p32"/>
          <p:cNvCxnSpPr/>
          <p:nvPr/>
        </p:nvCxnSpPr>
        <p:spPr>
          <a:xfrm>
            <a:off x="3048000" y="3429000"/>
            <a:ext cx="533400" cy="304800"/>
          </a:xfrm>
          <a:prstGeom prst="straightConnector1">
            <a:avLst/>
          </a:prstGeom>
          <a:noFill/>
          <a:ln w="9525" cap="flat" cmpd="sng">
            <a:solidFill>
              <a:schemeClr val="accent1"/>
            </a:solidFill>
            <a:prstDash val="solid"/>
            <a:round/>
            <a:headEnd type="none" w="sm" len="sm"/>
            <a:tailEnd type="stealth" w="med" len="med"/>
          </a:ln>
        </p:spPr>
      </p:cxnSp>
      <p:cxnSp>
        <p:nvCxnSpPr>
          <p:cNvPr id="184" name="Google Shape;184;p32"/>
          <p:cNvCxnSpPr/>
          <p:nvPr/>
        </p:nvCxnSpPr>
        <p:spPr>
          <a:xfrm flipH="1">
            <a:off x="5562600" y="3452149"/>
            <a:ext cx="533400" cy="304800"/>
          </a:xfrm>
          <a:prstGeom prst="straightConnector1">
            <a:avLst/>
          </a:prstGeom>
          <a:noFill/>
          <a:ln w="9525" cap="flat" cmpd="sng">
            <a:solidFill>
              <a:schemeClr val="accent1"/>
            </a:solidFill>
            <a:prstDash val="solid"/>
            <a:round/>
            <a:headEnd type="none" w="sm" len="sm"/>
            <a:tailEnd type="stealth" w="med" len="med"/>
          </a:ln>
        </p:spPr>
      </p:cxnSp>
      <p:sp>
        <p:nvSpPr>
          <p:cNvPr id="185" name="Google Shape;185;p32"/>
          <p:cNvSpPr/>
          <p:nvPr/>
        </p:nvSpPr>
        <p:spPr>
          <a:xfrm>
            <a:off x="304800" y="3828324"/>
            <a:ext cx="2743200" cy="1622385"/>
          </a:xfrm>
          <a:prstGeom prst="parallelogram">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Requirements</a:t>
            </a:r>
            <a:endParaRPr sz="1800">
              <a:solidFill>
                <a:schemeClr val="lt1"/>
              </a:solidFill>
              <a:latin typeface="Palatino Linotype"/>
              <a:ea typeface="Palatino Linotype"/>
              <a:cs typeface="Palatino Linotype"/>
              <a:sym typeface="Palatino Linotype"/>
            </a:endParaRPr>
          </a:p>
        </p:txBody>
      </p:sp>
      <p:cxnSp>
        <p:nvCxnSpPr>
          <p:cNvPr id="186" name="Google Shape;186;p32"/>
          <p:cNvCxnSpPr/>
          <p:nvPr/>
        </p:nvCxnSpPr>
        <p:spPr>
          <a:xfrm flipH="1">
            <a:off x="1905000" y="3429000"/>
            <a:ext cx="533400" cy="327949"/>
          </a:xfrm>
          <a:prstGeom prst="straightConnector1">
            <a:avLst/>
          </a:prstGeom>
          <a:noFill/>
          <a:ln w="9525" cap="flat" cmpd="sng">
            <a:solidFill>
              <a:schemeClr val="accent1"/>
            </a:solidFill>
            <a:prstDash val="solid"/>
            <a:round/>
            <a:headEnd type="none" w="sm" len="sm"/>
            <a:tailEnd type="stealth" w="med" len="med"/>
          </a:ln>
        </p:spPr>
      </p:cxnSp>
      <p:cxnSp>
        <p:nvCxnSpPr>
          <p:cNvPr id="187" name="Google Shape;187;p32"/>
          <p:cNvCxnSpPr/>
          <p:nvPr/>
        </p:nvCxnSpPr>
        <p:spPr>
          <a:xfrm>
            <a:off x="6781800" y="3452149"/>
            <a:ext cx="457200" cy="304800"/>
          </a:xfrm>
          <a:prstGeom prst="straightConnector1">
            <a:avLst/>
          </a:prstGeom>
          <a:noFill/>
          <a:ln w="9525" cap="flat" cmpd="sng">
            <a:solidFill>
              <a:schemeClr val="accent1"/>
            </a:solidFill>
            <a:prstDash val="solid"/>
            <a:round/>
            <a:headEnd type="none" w="sm" len="sm"/>
            <a:tailEnd type="stealth" w="med" len="med"/>
          </a:ln>
        </p:spPr>
      </p:cxnSp>
      <p:sp>
        <p:nvSpPr>
          <p:cNvPr id="188" name="Google Shape;188;p32"/>
          <p:cNvSpPr/>
          <p:nvPr/>
        </p:nvSpPr>
        <p:spPr>
          <a:xfrm flipH="1">
            <a:off x="6096000" y="3846261"/>
            <a:ext cx="2552700" cy="1622385"/>
          </a:xfrm>
          <a:prstGeom prst="parallelogram">
            <a:avLst>
              <a:gd name="adj" fmla="val 25000"/>
            </a:avLst>
          </a:prstGeom>
          <a:solidFill>
            <a:schemeClr val="accent4"/>
          </a:solidFill>
          <a:ln w="28575" cap="flat" cmpd="sng">
            <a:solidFill>
              <a:srgbClr val="604A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Requirements</a:t>
            </a:r>
            <a:endParaRPr sz="1800">
              <a:solidFill>
                <a:schemeClr val="lt1"/>
              </a:solidFill>
              <a:latin typeface="Palatino Linotype"/>
              <a:ea typeface="Palatino Linotype"/>
              <a:cs typeface="Palatino Linotype"/>
              <a:sym typeface="Palatino Linotype"/>
            </a:endParaRPr>
          </a:p>
        </p:txBody>
      </p:sp>
      <p:sp>
        <p:nvSpPr>
          <p:cNvPr id="189" name="Google Shape;189;p32"/>
          <p:cNvSpPr/>
          <p:nvPr/>
        </p:nvSpPr>
        <p:spPr>
          <a:xfrm>
            <a:off x="117020" y="932675"/>
            <a:ext cx="8909960" cy="5799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190" name="Google Shape;190;p32"/>
          <p:cNvSpPr/>
          <p:nvPr/>
        </p:nvSpPr>
        <p:spPr>
          <a:xfrm>
            <a:off x="126425" y="3604549"/>
            <a:ext cx="8531680" cy="2611540"/>
          </a:xfrm>
          <a:prstGeom prst="ellipse">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Bureau of Disability Determination</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(PA Department of Labor &amp; Industry)</a:t>
            </a:r>
            <a:endParaRPr/>
          </a:p>
          <a:p>
            <a:pPr marL="0" marR="0" lvl="0" indent="0" algn="ctr" rtl="0">
              <a:spcBef>
                <a:spcPts val="0"/>
              </a:spcBef>
              <a:spcAft>
                <a:spcPts val="0"/>
              </a:spcAft>
              <a:buNone/>
            </a:pPr>
            <a:r>
              <a:rPr lang="en-US" sz="1200">
                <a:solidFill>
                  <a:schemeClr val="dk1"/>
                </a:solidFill>
                <a:latin typeface="Palatino Linotype"/>
                <a:ea typeface="Palatino Linotype"/>
                <a:cs typeface="Palatino Linotype"/>
                <a:sym typeface="Palatino Linotype"/>
              </a:rPr>
              <a:t>a.k.a. Disability Determination Services (DDS)</a:t>
            </a:r>
            <a:endParaRPr sz="1200">
              <a:solidFill>
                <a:schemeClr val="dk1"/>
              </a:solidFill>
              <a:latin typeface="Palatino Linotype"/>
              <a:ea typeface="Palatino Linotype"/>
              <a:cs typeface="Palatino Linotype"/>
              <a:sym typeface="Palatino Linotype"/>
            </a:endParaRPr>
          </a:p>
        </p:txBody>
      </p:sp>
      <p:cxnSp>
        <p:nvCxnSpPr>
          <p:cNvPr id="191" name="Google Shape;191;p32"/>
          <p:cNvCxnSpPr/>
          <p:nvPr/>
        </p:nvCxnSpPr>
        <p:spPr>
          <a:xfrm flipH="1">
            <a:off x="4348890" y="3330520"/>
            <a:ext cx="1" cy="458695"/>
          </a:xfrm>
          <a:prstGeom prst="straightConnector1">
            <a:avLst/>
          </a:prstGeom>
          <a:noFill/>
          <a:ln w="9525" cap="flat" cmpd="sng">
            <a:solidFill>
              <a:schemeClr val="accent1"/>
            </a:solidFill>
            <a:prstDash val="solid"/>
            <a:round/>
            <a:headEnd type="none" w="sm" len="sm"/>
            <a:tailEnd type="stealth" w="med" len="med"/>
          </a:ln>
        </p:spPr>
      </p:cxnSp>
      <p:sp>
        <p:nvSpPr>
          <p:cNvPr id="192" name="Google Shape;192;p32"/>
          <p:cNvSpPr/>
          <p:nvPr/>
        </p:nvSpPr>
        <p:spPr>
          <a:xfrm>
            <a:off x="641444" y="4194440"/>
            <a:ext cx="1642471" cy="1036934"/>
          </a:xfrm>
          <a:prstGeom prst="trapezoid">
            <a:avLst>
              <a:gd name="adj" fmla="val 25000"/>
            </a:avLst>
          </a:prstGeom>
          <a:gradFill>
            <a:gsLst>
              <a:gs pos="0">
                <a:srgbClr val="DBC3B1"/>
              </a:gs>
              <a:gs pos="35000">
                <a:srgbClr val="E4D5C9"/>
              </a:gs>
              <a:gs pos="100000">
                <a:srgbClr val="F4EDEA"/>
              </a:gs>
            </a:gsLst>
            <a:lin ang="16200000" scaled="0"/>
          </a:gradFill>
          <a:ln w="9525" cap="flat" cmpd="sng">
            <a:solidFill>
              <a:srgbClr val="81634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Medical </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Disability</a:t>
            </a:r>
            <a:endParaRPr sz="1800">
              <a:solidFill>
                <a:schemeClr val="dk1"/>
              </a:solidFill>
              <a:latin typeface="Palatino Linotype"/>
              <a:ea typeface="Palatino Linotype"/>
              <a:cs typeface="Palatino Linotype"/>
              <a:sym typeface="Palatino Linotype"/>
            </a:endParaRPr>
          </a:p>
        </p:txBody>
      </p:sp>
      <p:sp>
        <p:nvSpPr>
          <p:cNvPr id="193" name="Google Shape;193;p32"/>
          <p:cNvSpPr/>
          <p:nvPr/>
        </p:nvSpPr>
        <p:spPr>
          <a:xfrm>
            <a:off x="2743200" y="932675"/>
            <a:ext cx="3211380" cy="422455"/>
          </a:xfrm>
          <a:prstGeom prst="rect">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Application</a:t>
            </a:r>
            <a:endParaRPr/>
          </a:p>
        </p:txBody>
      </p:sp>
      <p:sp>
        <p:nvSpPr>
          <p:cNvPr id="194" name="Google Shape;194;p32"/>
          <p:cNvSpPr/>
          <p:nvPr/>
        </p:nvSpPr>
        <p:spPr>
          <a:xfrm>
            <a:off x="6605" y="1800716"/>
            <a:ext cx="8531680" cy="1513069"/>
          </a:xfrm>
          <a:prstGeom prst="ellipse">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Field Office</a:t>
            </a:r>
            <a:endParaRPr sz="1800">
              <a:solidFill>
                <a:schemeClr val="dk1"/>
              </a:solidFill>
              <a:latin typeface="Palatino Linotype"/>
              <a:ea typeface="Palatino Linotype"/>
              <a:cs typeface="Palatino Linotype"/>
              <a:sym typeface="Palatino Linotype"/>
            </a:endParaRPr>
          </a:p>
        </p:txBody>
      </p:sp>
      <p:sp>
        <p:nvSpPr>
          <p:cNvPr id="195" name="Google Shape;195;p32"/>
          <p:cNvSpPr/>
          <p:nvPr/>
        </p:nvSpPr>
        <p:spPr>
          <a:xfrm>
            <a:off x="1831767" y="2108880"/>
            <a:ext cx="1598370" cy="892466"/>
          </a:xfrm>
          <a:prstGeom prst="parallelogram">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SSI</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Requirements</a:t>
            </a:r>
            <a:endParaRPr sz="1200">
              <a:solidFill>
                <a:schemeClr val="lt1"/>
              </a:solidFill>
              <a:latin typeface="Palatino Linotype"/>
              <a:ea typeface="Palatino Linotype"/>
              <a:cs typeface="Palatino Linotype"/>
              <a:sym typeface="Palatino Linotype"/>
            </a:endParaRPr>
          </a:p>
        </p:txBody>
      </p:sp>
      <p:sp>
        <p:nvSpPr>
          <p:cNvPr id="196" name="Google Shape;196;p32"/>
          <p:cNvSpPr/>
          <p:nvPr/>
        </p:nvSpPr>
        <p:spPr>
          <a:xfrm flipH="1">
            <a:off x="5223372" y="2082703"/>
            <a:ext cx="1651416" cy="899392"/>
          </a:xfrm>
          <a:prstGeom prst="parallelogram">
            <a:avLst>
              <a:gd name="adj" fmla="val 25000"/>
            </a:avLst>
          </a:prstGeom>
          <a:solidFill>
            <a:schemeClr val="accent4"/>
          </a:solidFill>
          <a:ln w="28575" cap="flat" cmpd="sng">
            <a:solidFill>
              <a:srgbClr val="604A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SSD</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Requirements</a:t>
            </a:r>
            <a:endParaRPr sz="1200">
              <a:solidFill>
                <a:schemeClr val="lt1"/>
              </a:solidFill>
              <a:latin typeface="Palatino Linotype"/>
              <a:ea typeface="Palatino Linotype"/>
              <a:cs typeface="Palatino Linotype"/>
              <a:sym typeface="Palatino Linotype"/>
            </a:endParaRPr>
          </a:p>
        </p:txBody>
      </p:sp>
      <p:cxnSp>
        <p:nvCxnSpPr>
          <p:cNvPr id="197" name="Google Shape;197;p32"/>
          <p:cNvCxnSpPr>
            <a:stCxn id="193" idx="2"/>
          </p:cNvCxnSpPr>
          <p:nvPr/>
        </p:nvCxnSpPr>
        <p:spPr>
          <a:xfrm>
            <a:off x="4348890" y="1355130"/>
            <a:ext cx="0" cy="422400"/>
          </a:xfrm>
          <a:prstGeom prst="straightConnector1">
            <a:avLst/>
          </a:prstGeom>
          <a:noFill/>
          <a:ln w="9525" cap="flat" cmpd="sng">
            <a:solidFill>
              <a:schemeClr val="accent1"/>
            </a:solidFill>
            <a:prstDash val="solid"/>
            <a:round/>
            <a:headEnd type="none" w="sm" len="sm"/>
            <a:tailEnd type="stealth" w="med" len="med"/>
          </a:ln>
        </p:spPr>
      </p:cxnSp>
      <p:cxnSp>
        <p:nvCxnSpPr>
          <p:cNvPr id="198" name="Google Shape;198;p32"/>
          <p:cNvCxnSpPr/>
          <p:nvPr/>
        </p:nvCxnSpPr>
        <p:spPr>
          <a:xfrm rot="5400000" flipH="1">
            <a:off x="7189788" y="3507853"/>
            <a:ext cx="2100300" cy="198900"/>
          </a:xfrm>
          <a:prstGeom prst="curvedConnector3">
            <a:avLst>
              <a:gd name="adj1" fmla="val 49998"/>
            </a:avLst>
          </a:prstGeom>
          <a:noFill/>
          <a:ln w="9525" cap="flat" cmpd="sng">
            <a:solidFill>
              <a:schemeClr val="accent1"/>
            </a:solidFill>
            <a:prstDash val="solid"/>
            <a:round/>
            <a:headEnd type="none" w="sm" len="sm"/>
            <a:tailEnd type="stealth" w="med" len="med"/>
          </a:ln>
        </p:spPr>
      </p:cxnSp>
      <p:sp>
        <p:nvSpPr>
          <p:cNvPr id="199" name="Google Shape;199;p32"/>
          <p:cNvSpPr txBox="1"/>
          <p:nvPr/>
        </p:nvSpPr>
        <p:spPr>
          <a:xfrm>
            <a:off x="7372350" y="4434934"/>
            <a:ext cx="11137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Palatino Linotype"/>
                <a:ea typeface="Palatino Linotype"/>
                <a:cs typeface="Palatino Linotype"/>
                <a:sym typeface="Palatino Linotype"/>
              </a:rPr>
              <a:t>Decision</a:t>
            </a:r>
            <a:endParaRPr sz="1800">
              <a:solidFill>
                <a:schemeClr val="dk1"/>
              </a:solidFill>
              <a:latin typeface="Palatino Linotype"/>
              <a:ea typeface="Palatino Linotype"/>
              <a:cs typeface="Palatino Linotype"/>
              <a:sym typeface="Palatino Linotype"/>
            </a:endParaRPr>
          </a:p>
        </p:txBody>
      </p:sp>
      <p:cxnSp>
        <p:nvCxnSpPr>
          <p:cNvPr id="200" name="Google Shape;200;p32"/>
          <p:cNvCxnSpPr/>
          <p:nvPr/>
        </p:nvCxnSpPr>
        <p:spPr>
          <a:xfrm rot="5400000" flipH="1">
            <a:off x="6882116" y="1403989"/>
            <a:ext cx="762000" cy="691200"/>
          </a:xfrm>
          <a:prstGeom prst="curvedConnector3">
            <a:avLst>
              <a:gd name="adj1" fmla="val 50000"/>
            </a:avLst>
          </a:prstGeom>
          <a:noFill/>
          <a:ln w="9525" cap="flat" cmpd="sng">
            <a:solidFill>
              <a:schemeClr val="accent1"/>
            </a:solidFill>
            <a:prstDash val="solid"/>
            <a:round/>
            <a:headEnd type="none" w="sm" len="sm"/>
            <a:tailEnd type="stealth" w="med" len="med"/>
          </a:ln>
        </p:spPr>
      </p:cxnSp>
      <p:sp>
        <p:nvSpPr>
          <p:cNvPr id="201" name="Google Shape;201;p32"/>
          <p:cNvSpPr txBox="1"/>
          <p:nvPr/>
        </p:nvSpPr>
        <p:spPr>
          <a:xfrm>
            <a:off x="7202080" y="2243969"/>
            <a:ext cx="11137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Palatino Linotype"/>
                <a:ea typeface="Palatino Linotype"/>
                <a:cs typeface="Palatino Linotype"/>
                <a:sym typeface="Palatino Linotype"/>
              </a:rPr>
              <a:t>Decision</a:t>
            </a:r>
            <a:endParaRPr sz="1800">
              <a:solidFill>
                <a:schemeClr val="dk1"/>
              </a:solidFill>
              <a:latin typeface="Palatino Linotype"/>
              <a:ea typeface="Palatino Linotype"/>
              <a:cs typeface="Palatino Linotype"/>
              <a:sym typeface="Palatino Linotype"/>
            </a:endParaRPr>
          </a:p>
        </p:txBody>
      </p:sp>
      <p:sp>
        <p:nvSpPr>
          <p:cNvPr id="202" name="Google Shape;202;p32"/>
          <p:cNvSpPr/>
          <p:nvPr/>
        </p:nvSpPr>
        <p:spPr>
          <a:xfrm>
            <a:off x="5567196" y="932674"/>
            <a:ext cx="1772400" cy="422455"/>
          </a:xfrm>
          <a:prstGeom prst="ellipse">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Applicant</a:t>
            </a:r>
            <a:endParaRPr sz="1800">
              <a:solidFill>
                <a:schemeClr val="dk1"/>
              </a:solidFill>
              <a:latin typeface="Palatino Linotype"/>
              <a:ea typeface="Palatino Linotype"/>
              <a:cs typeface="Palatino Linotype"/>
              <a:sym typeface="Palatino Linotype"/>
            </a:endParaRPr>
          </a:p>
        </p:txBody>
      </p:sp>
      <p:pic>
        <p:nvPicPr>
          <p:cNvPr id="203" name="Google Shape;203;p32"/>
          <p:cNvPicPr preferRelativeResize="0"/>
          <p:nvPr/>
        </p:nvPicPr>
        <p:blipFill rotWithShape="1">
          <a:blip r:embed="rId3">
            <a:alphaModFix/>
          </a:blip>
          <a:srcRect/>
          <a:stretch/>
        </p:blipFill>
        <p:spPr>
          <a:xfrm>
            <a:off x="7147635" y="5306451"/>
            <a:ext cx="1390650" cy="1133475"/>
          </a:xfrm>
          <a:prstGeom prst="rect">
            <a:avLst/>
          </a:prstGeom>
          <a:noFill/>
          <a:ln>
            <a:noFill/>
          </a:ln>
          <a:effectLst>
            <a:outerShdw dist="35921" dir="2700000" algn="ctr" rotWithShape="0">
              <a:schemeClr val="lt2"/>
            </a:outerShdw>
          </a:effectLst>
        </p:spPr>
      </p:pic>
      <p:pic>
        <p:nvPicPr>
          <p:cNvPr id="204" name="Google Shape;204;p32"/>
          <p:cNvPicPr preferRelativeResize="0"/>
          <p:nvPr/>
        </p:nvPicPr>
        <p:blipFill rotWithShape="1">
          <a:blip r:embed="rId4">
            <a:alphaModFix/>
          </a:blip>
          <a:srcRect/>
          <a:stretch/>
        </p:blipFill>
        <p:spPr>
          <a:xfrm>
            <a:off x="1831767" y="5530289"/>
            <a:ext cx="4352925" cy="685800"/>
          </a:xfrm>
          <a:prstGeom prst="rect">
            <a:avLst/>
          </a:prstGeom>
          <a:noFill/>
          <a:ln>
            <a:noFill/>
          </a:ln>
          <a:effectLst>
            <a:outerShdw dist="35921" dir="2700000" algn="ctr" rotWithShape="0">
              <a:schemeClr val="lt2"/>
            </a:outerShdw>
          </a:effectLst>
        </p:spPr>
      </p:pic>
      <p:sp>
        <p:nvSpPr>
          <p:cNvPr id="205" name="Google Shape;205;p32"/>
          <p:cNvSpPr/>
          <p:nvPr/>
        </p:nvSpPr>
        <p:spPr>
          <a:xfrm>
            <a:off x="6305550" y="5701738"/>
            <a:ext cx="827300" cy="342901"/>
          </a:xfrm>
          <a:prstGeom prst="rightArrow">
            <a:avLst>
              <a:gd name="adj1" fmla="val 50000"/>
              <a:gd name="adj2" fmla="val 50000"/>
            </a:avLst>
          </a:prstGeom>
          <a:solidFill>
            <a:srgbClr val="F0B579"/>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C000"/>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fade">
                                      <p:cBhvr>
                                        <p:cTn id="15" dur="500"/>
                                        <p:tgtEl>
                                          <p:spTgt spid="191"/>
                                        </p:tgtEl>
                                      </p:cBhvr>
                                    </p:animEffect>
                                  </p:childTnLst>
                                </p:cTn>
                              </p:par>
                              <p:par>
                                <p:cTn id="16" presetID="10" presetClass="entr" presetSubtype="0" fill="hold" nodeType="with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500"/>
                                        <p:tgtEl>
                                          <p:spTgt spid="190"/>
                                        </p:tgtEl>
                                      </p:cBhvr>
                                    </p:animEffect>
                                  </p:childTnLst>
                                </p:cTn>
                              </p:par>
                              <p:par>
                                <p:cTn id="19" presetID="10" presetClass="entr" presetSubtype="0" fill="hold" nodeType="with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fade">
                                      <p:cBhvr>
                                        <p:cTn id="21" dur="500"/>
                                        <p:tgtEl>
                                          <p:spTgt spid="1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1000"/>
                                        <p:tgtEl>
                                          <p:spTgt spid="199"/>
                                        </p:tgtEl>
                                      </p:cBhvr>
                                    </p:animEffect>
                                  </p:childTnLst>
                                </p:cTn>
                              </p:par>
                              <p:par>
                                <p:cTn id="27" presetID="10" presetClass="entr" presetSubtype="0" fill="hold" nodeType="withEffect">
                                  <p:stCondLst>
                                    <p:cond delay="0"/>
                                  </p:stCondLst>
                                  <p:childTnLst>
                                    <p:set>
                                      <p:cBhvr>
                                        <p:cTn id="28" dur="1" fill="hold">
                                          <p:stCondLst>
                                            <p:cond delay="0"/>
                                          </p:stCondLst>
                                        </p:cTn>
                                        <p:tgtEl>
                                          <p:spTgt spid="198"/>
                                        </p:tgtEl>
                                        <p:attrNameLst>
                                          <p:attrName>style.visibility</p:attrName>
                                        </p:attrNameLst>
                                      </p:cBhvr>
                                      <p:to>
                                        <p:strVal val="visible"/>
                                      </p:to>
                                    </p:set>
                                    <p:animEffect transition="in" filter="fade">
                                      <p:cBhvr>
                                        <p:cTn id="29" dur="1000"/>
                                        <p:tgtEl>
                                          <p:spTgt spid="1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0"/>
                                        </p:tgtEl>
                                        <p:attrNameLst>
                                          <p:attrName>style.visibility</p:attrName>
                                        </p:attrNameLst>
                                      </p:cBhvr>
                                      <p:to>
                                        <p:strVal val="visible"/>
                                      </p:to>
                                    </p:set>
                                    <p:animEffect transition="in" filter="fade">
                                      <p:cBhvr>
                                        <p:cTn id="34" dur="1000"/>
                                        <p:tgtEl>
                                          <p:spTgt spid="200"/>
                                        </p:tgtEl>
                                      </p:cBhvr>
                                    </p:animEffect>
                                  </p:childTnLst>
                                </p:cTn>
                              </p:par>
                              <p:par>
                                <p:cTn id="35" presetID="10" presetClass="entr" presetSubtype="0" fill="hold" nodeType="with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fade">
                                      <p:cBhvr>
                                        <p:cTn id="37" dur="1000"/>
                                        <p:tgtEl>
                                          <p:spTgt spid="201"/>
                                        </p:tgtEl>
                                      </p:cBhvr>
                                    </p:animEffect>
                                  </p:childTnLst>
                                </p:cTn>
                              </p:par>
                              <p:par>
                                <p:cTn id="38" presetID="10" presetClass="entr" presetSubtype="0" fill="hold" nodeType="withEffect">
                                  <p:stCondLst>
                                    <p:cond delay="0"/>
                                  </p:stCondLst>
                                  <p:childTnLst>
                                    <p:set>
                                      <p:cBhvr>
                                        <p:cTn id="39" dur="1" fill="hold">
                                          <p:stCondLst>
                                            <p:cond delay="0"/>
                                          </p:stCondLst>
                                        </p:cTn>
                                        <p:tgtEl>
                                          <p:spTgt spid="202"/>
                                        </p:tgtEl>
                                        <p:attrNameLst>
                                          <p:attrName>style.visibility</p:attrName>
                                        </p:attrNameLst>
                                      </p:cBhvr>
                                      <p:to>
                                        <p:strVal val="visible"/>
                                      </p:to>
                                    </p:set>
                                    <p:animEffect transition="in" filter="fade">
                                      <p:cBhvr>
                                        <p:cTn id="40" dur="1000"/>
                                        <p:tgtEl>
                                          <p:spTgt spid="20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4"/>
                                        </p:tgtEl>
                                        <p:attrNameLst>
                                          <p:attrName>style.visibility</p:attrName>
                                        </p:attrNameLst>
                                      </p:cBhvr>
                                      <p:to>
                                        <p:strVal val="visible"/>
                                      </p:to>
                                    </p:set>
                                    <p:animEffect transition="in" filter="fade">
                                      <p:cBhvr>
                                        <p:cTn id="45" dur="500"/>
                                        <p:tgtEl>
                                          <p:spTgt spid="2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5"/>
                                        </p:tgtEl>
                                        <p:attrNameLst>
                                          <p:attrName>style.visibility</p:attrName>
                                        </p:attrNameLst>
                                      </p:cBhvr>
                                      <p:to>
                                        <p:strVal val="visible"/>
                                      </p:to>
                                    </p:set>
                                    <p:animEffect transition="in" filter="fade">
                                      <p:cBhvr>
                                        <p:cTn id="50" dur="500"/>
                                        <p:tgtEl>
                                          <p:spTgt spid="205"/>
                                        </p:tgtEl>
                                      </p:cBhvr>
                                    </p:animEffect>
                                  </p:childTnLst>
                                </p:cTn>
                              </p:par>
                              <p:par>
                                <p:cTn id="51" presetID="10" presetClass="entr" presetSubtype="0" fill="hold" nodeType="withEffect">
                                  <p:stCondLst>
                                    <p:cond delay="0"/>
                                  </p:stCondLst>
                                  <p:childTnLst>
                                    <p:set>
                                      <p:cBhvr>
                                        <p:cTn id="52" dur="1" fill="hold">
                                          <p:stCondLst>
                                            <p:cond delay="0"/>
                                          </p:stCondLst>
                                        </p:cTn>
                                        <p:tgtEl>
                                          <p:spTgt spid="203"/>
                                        </p:tgtEl>
                                        <p:attrNameLst>
                                          <p:attrName>style.visibility</p:attrName>
                                        </p:attrNameLst>
                                      </p:cBhvr>
                                      <p:to>
                                        <p:strVal val="visible"/>
                                      </p:to>
                                    </p:set>
                                    <p:animEffect transition="in" filter="fade">
                                      <p:cBhvr>
                                        <p:cTn id="53"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3"/>
          <p:cNvPicPr preferRelativeResize="0"/>
          <p:nvPr/>
        </p:nvPicPr>
        <p:blipFill rotWithShape="1">
          <a:blip r:embed="rId3">
            <a:alphaModFix/>
          </a:blip>
          <a:srcRect/>
          <a:stretch/>
        </p:blipFill>
        <p:spPr>
          <a:xfrm>
            <a:off x="465508" y="395005"/>
            <a:ext cx="7003785" cy="6182792"/>
          </a:xfrm>
          <a:prstGeom prst="rect">
            <a:avLst/>
          </a:prstGeom>
          <a:noFill/>
          <a:ln>
            <a:noFill/>
          </a:ln>
          <a:effectLst>
            <a:outerShdw dist="35921" dir="2700000" algn="ctr" rotWithShape="0">
              <a:schemeClr val="lt2"/>
            </a:outerShdw>
          </a:effectLst>
        </p:spPr>
      </p:pic>
      <p:pic>
        <p:nvPicPr>
          <p:cNvPr id="211" name="Google Shape;211;p33"/>
          <p:cNvPicPr preferRelativeResize="0"/>
          <p:nvPr/>
        </p:nvPicPr>
        <p:blipFill rotWithShape="1">
          <a:blip r:embed="rId4">
            <a:alphaModFix/>
          </a:blip>
          <a:srcRect/>
          <a:stretch/>
        </p:blipFill>
        <p:spPr>
          <a:xfrm>
            <a:off x="4572000" y="1532262"/>
            <a:ext cx="4296120" cy="3804558"/>
          </a:xfrm>
          <a:prstGeom prst="rect">
            <a:avLst/>
          </a:prstGeom>
          <a:noFill/>
          <a:ln>
            <a:noFill/>
          </a:ln>
          <a:effectLst>
            <a:outerShdw dist="35921" dir="2700000" algn="ctr" rotWithShape="0">
              <a:schemeClr val="lt2"/>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4"/>
          <p:cNvPicPr preferRelativeResize="0"/>
          <p:nvPr/>
        </p:nvPicPr>
        <p:blipFill rotWithShape="1">
          <a:blip r:embed="rId3">
            <a:alphaModFix/>
          </a:blip>
          <a:srcRect/>
          <a:stretch/>
        </p:blipFill>
        <p:spPr>
          <a:xfrm>
            <a:off x="3035800" y="356600"/>
            <a:ext cx="5800725" cy="6324600"/>
          </a:xfrm>
          <a:prstGeom prst="rect">
            <a:avLst/>
          </a:prstGeom>
          <a:noFill/>
          <a:ln>
            <a:noFill/>
          </a:ln>
          <a:effectLst>
            <a:outerShdw dist="35921" dir="2700000" algn="ctr" rotWithShape="0">
              <a:schemeClr val="lt2"/>
            </a:outerShdw>
          </a:effectLst>
        </p:spPr>
      </p:pic>
      <p:sp>
        <p:nvSpPr>
          <p:cNvPr id="217" name="Google Shape;217;p34"/>
          <p:cNvSpPr txBox="1"/>
          <p:nvPr/>
        </p:nvSpPr>
        <p:spPr>
          <a:xfrm>
            <a:off x="232235" y="2084825"/>
            <a:ext cx="23043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6420D"/>
                </a:solidFill>
                <a:latin typeface="Palatino Linotype"/>
                <a:ea typeface="Palatino Linotype"/>
                <a:cs typeface="Palatino Linotype"/>
                <a:sym typeface="Palatino Linotype"/>
              </a:rPr>
              <a:t>BDD Fax cover sheet –</a:t>
            </a:r>
            <a:endParaRPr/>
          </a:p>
          <a:p>
            <a:pPr marL="0" marR="0" lvl="0" indent="0" algn="l" rtl="0">
              <a:spcBef>
                <a:spcPts val="0"/>
              </a:spcBef>
              <a:spcAft>
                <a:spcPts val="0"/>
              </a:spcAft>
              <a:buNone/>
            </a:pPr>
            <a:r>
              <a:rPr lang="en-US" sz="1800">
                <a:solidFill>
                  <a:srgbClr val="76420D"/>
                </a:solidFill>
                <a:latin typeface="Palatino Linotype"/>
                <a:ea typeface="Palatino Linotype"/>
                <a:cs typeface="Palatino Linotype"/>
                <a:sym typeface="Palatino Linotype"/>
              </a:rPr>
              <a:t>Use this to send medical records directly to the BDD case file. </a:t>
            </a:r>
            <a:endParaRPr/>
          </a:p>
          <a:p>
            <a:pPr marL="0" marR="0" lvl="0" indent="0" algn="l" rtl="0">
              <a:spcBef>
                <a:spcPts val="0"/>
              </a:spcBef>
              <a:spcAft>
                <a:spcPts val="0"/>
              </a:spcAft>
              <a:buNone/>
            </a:pPr>
            <a:endParaRPr sz="1800">
              <a:solidFill>
                <a:srgbClr val="76420D"/>
              </a:solidFill>
              <a:latin typeface="Palatino Linotype"/>
              <a:ea typeface="Palatino Linotype"/>
              <a:cs typeface="Palatino Linotype"/>
              <a:sym typeface="Palatino Linotype"/>
            </a:endParaRPr>
          </a:p>
          <a:p>
            <a:pPr marL="0" marR="0" lvl="0" indent="0" algn="l" rtl="0">
              <a:spcBef>
                <a:spcPts val="0"/>
              </a:spcBef>
              <a:spcAft>
                <a:spcPts val="0"/>
              </a:spcAft>
              <a:buNone/>
            </a:pPr>
            <a:r>
              <a:rPr lang="en-US" sz="1800">
                <a:solidFill>
                  <a:srgbClr val="76420D"/>
                </a:solidFill>
                <a:latin typeface="Palatino Linotype"/>
                <a:ea typeface="Palatino Linotype"/>
                <a:cs typeface="Palatino Linotype"/>
                <a:sym typeface="Palatino Linotype"/>
              </a:rPr>
              <a:t>More likely to end up in the file this way, then taking files to the Field Office. </a:t>
            </a:r>
            <a:endParaRPr/>
          </a:p>
          <a:p>
            <a:pPr marL="0" marR="0" lvl="0" indent="0" algn="l" rtl="0">
              <a:spcBef>
                <a:spcPts val="0"/>
              </a:spcBef>
              <a:spcAft>
                <a:spcPts val="0"/>
              </a:spcAft>
              <a:buNone/>
            </a:pPr>
            <a:endParaRPr sz="1800">
              <a:solidFill>
                <a:srgbClr val="76420D"/>
              </a:solidFill>
              <a:latin typeface="Palatino Linotype"/>
              <a:ea typeface="Palatino Linotype"/>
              <a:cs typeface="Palatino Linotype"/>
              <a:sym typeface="Palatino Linotype"/>
            </a:endParaRPr>
          </a:p>
          <a:p>
            <a:pPr marL="0" marR="0" lvl="0" indent="0" algn="l" rtl="0">
              <a:spcBef>
                <a:spcPts val="0"/>
              </a:spcBef>
              <a:spcAft>
                <a:spcPts val="0"/>
              </a:spcAft>
              <a:buNone/>
            </a:pPr>
            <a:r>
              <a:rPr lang="en-US" sz="1800">
                <a:solidFill>
                  <a:srgbClr val="76420D"/>
                </a:solidFill>
                <a:latin typeface="Palatino Linotype"/>
                <a:ea typeface="Palatino Linotype"/>
                <a:cs typeface="Palatino Linotype"/>
                <a:sym typeface="Palatino Linotype"/>
              </a:rPr>
              <a:t>Tip: Make a copy before using.</a:t>
            </a:r>
            <a:endParaRPr sz="1800">
              <a:solidFill>
                <a:srgbClr val="76420D"/>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800"/>
              <a:buFont typeface="Palatino Linotype"/>
              <a:buNone/>
            </a:pPr>
            <a:r>
              <a:rPr lang="en-US"/>
              <a:t>Non-Medical Eligibility</a:t>
            </a:r>
            <a:endParaRPr/>
          </a:p>
        </p:txBody>
      </p:sp>
      <p:sp>
        <p:nvSpPr>
          <p:cNvPr id="223" name="Google Shape;223;p37"/>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457200" y="1447800"/>
            <a:ext cx="8229600" cy="652886"/>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chemeClr val="dk2"/>
              </a:buClr>
              <a:buSzPts val="4400"/>
              <a:buFont typeface="Palatino Linotype"/>
              <a:buNone/>
            </a:pPr>
            <a:r>
              <a:rPr lang="en-US"/>
              <a:t>Criteria</a:t>
            </a:r>
            <a:endParaRPr/>
          </a:p>
        </p:txBody>
      </p:sp>
      <p:sp>
        <p:nvSpPr>
          <p:cNvPr id="229" name="Google Shape;229;p38"/>
          <p:cNvSpPr txBox="1">
            <a:spLocks noGrp="1"/>
          </p:cNvSpPr>
          <p:nvPr>
            <p:ph type="body" idx="1"/>
          </p:nvPr>
        </p:nvSpPr>
        <p:spPr>
          <a:xfrm>
            <a:off x="531812" y="2667000"/>
            <a:ext cx="4040188" cy="609600"/>
          </a:xfrm>
          <a:prstGeom prst="rect">
            <a:avLst/>
          </a:prstGeom>
          <a:gradFill>
            <a:gsLst>
              <a:gs pos="0">
                <a:srgbClr val="BE6103"/>
              </a:gs>
              <a:gs pos="80000">
                <a:srgbClr val="FA7E03"/>
              </a:gs>
              <a:gs pos="100000">
                <a:srgbClr val="FF8000"/>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SSI</a:t>
            </a:r>
            <a:endParaRPr/>
          </a:p>
        </p:txBody>
      </p:sp>
      <p:sp>
        <p:nvSpPr>
          <p:cNvPr id="230" name="Google Shape;230;p38"/>
          <p:cNvSpPr txBox="1">
            <a:spLocks noGrp="1"/>
          </p:cNvSpPr>
          <p:nvPr>
            <p:ph type="body" idx="2"/>
          </p:nvPr>
        </p:nvSpPr>
        <p:spPr>
          <a:xfrm>
            <a:off x="4586514" y="2667000"/>
            <a:ext cx="4041775" cy="609600"/>
          </a:xfrm>
          <a:prstGeom prst="rect">
            <a:avLst/>
          </a:prstGeom>
          <a:gradFill>
            <a:gsLst>
              <a:gs pos="0">
                <a:srgbClr val="674B2E"/>
              </a:gs>
              <a:gs pos="80000">
                <a:srgbClr val="87623C"/>
              </a:gs>
              <a:gs pos="100000">
                <a:srgbClr val="8A633B"/>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SSDI</a:t>
            </a:r>
            <a:endParaRPr/>
          </a:p>
        </p:txBody>
      </p:sp>
      <p:sp>
        <p:nvSpPr>
          <p:cNvPr id="231" name="Google Shape;231;p38"/>
          <p:cNvSpPr/>
          <p:nvPr/>
        </p:nvSpPr>
        <p:spPr>
          <a:xfrm>
            <a:off x="2743200" y="3828324"/>
            <a:ext cx="3657600" cy="1607919"/>
          </a:xfrm>
          <a:prstGeom prst="trapezoid">
            <a:avLst>
              <a:gd name="adj" fmla="val 25000"/>
            </a:avLst>
          </a:prstGeom>
          <a:gradFill>
            <a:gsLst>
              <a:gs pos="0">
                <a:srgbClr val="DBC3B1"/>
              </a:gs>
              <a:gs pos="35000">
                <a:srgbClr val="E4D5C9"/>
              </a:gs>
              <a:gs pos="100000">
                <a:srgbClr val="F4EDEA"/>
              </a:gs>
            </a:gsLst>
            <a:lin ang="16200000" scaled="0"/>
          </a:gradFill>
          <a:ln w="9525" cap="flat" cmpd="sng">
            <a:solidFill>
              <a:srgbClr val="81634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Palatino Linotype"/>
                <a:ea typeface="Palatino Linotype"/>
                <a:cs typeface="Palatino Linotype"/>
                <a:sym typeface="Palatino Linotype"/>
              </a:rPr>
              <a:t>Medical </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Disability</a:t>
            </a:r>
            <a:endParaRPr sz="1800">
              <a:solidFill>
                <a:schemeClr val="dk1"/>
              </a:solidFill>
              <a:latin typeface="Palatino Linotype"/>
              <a:ea typeface="Palatino Linotype"/>
              <a:cs typeface="Palatino Linotype"/>
              <a:sym typeface="Palatino Linotype"/>
            </a:endParaRPr>
          </a:p>
        </p:txBody>
      </p:sp>
      <p:cxnSp>
        <p:nvCxnSpPr>
          <p:cNvPr id="232" name="Google Shape;232;p38"/>
          <p:cNvCxnSpPr/>
          <p:nvPr/>
        </p:nvCxnSpPr>
        <p:spPr>
          <a:xfrm>
            <a:off x="3048000" y="3429000"/>
            <a:ext cx="533400" cy="304800"/>
          </a:xfrm>
          <a:prstGeom prst="straightConnector1">
            <a:avLst/>
          </a:prstGeom>
          <a:noFill/>
          <a:ln w="9525" cap="flat" cmpd="sng">
            <a:solidFill>
              <a:schemeClr val="accent1"/>
            </a:solidFill>
            <a:prstDash val="solid"/>
            <a:round/>
            <a:headEnd type="none" w="sm" len="sm"/>
            <a:tailEnd type="stealth" w="med" len="med"/>
          </a:ln>
        </p:spPr>
      </p:cxnSp>
      <p:cxnSp>
        <p:nvCxnSpPr>
          <p:cNvPr id="233" name="Google Shape;233;p38"/>
          <p:cNvCxnSpPr/>
          <p:nvPr/>
        </p:nvCxnSpPr>
        <p:spPr>
          <a:xfrm flipH="1">
            <a:off x="5562600" y="3452149"/>
            <a:ext cx="533400" cy="304800"/>
          </a:xfrm>
          <a:prstGeom prst="straightConnector1">
            <a:avLst/>
          </a:prstGeom>
          <a:noFill/>
          <a:ln w="9525" cap="flat" cmpd="sng">
            <a:solidFill>
              <a:schemeClr val="accent1"/>
            </a:solidFill>
            <a:prstDash val="solid"/>
            <a:round/>
            <a:headEnd type="none" w="sm" len="sm"/>
            <a:tailEnd type="stealth" w="med" len="med"/>
          </a:ln>
        </p:spPr>
      </p:cxnSp>
      <p:sp>
        <p:nvSpPr>
          <p:cNvPr id="234" name="Google Shape;234;p38"/>
          <p:cNvSpPr/>
          <p:nvPr/>
        </p:nvSpPr>
        <p:spPr>
          <a:xfrm>
            <a:off x="304800" y="3828324"/>
            <a:ext cx="2743200" cy="1622385"/>
          </a:xfrm>
          <a:prstGeom prst="parallelogram">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Requirements</a:t>
            </a:r>
            <a:endParaRPr sz="1800">
              <a:solidFill>
                <a:schemeClr val="lt1"/>
              </a:solidFill>
              <a:latin typeface="Palatino Linotype"/>
              <a:ea typeface="Palatino Linotype"/>
              <a:cs typeface="Palatino Linotype"/>
              <a:sym typeface="Palatino Linotype"/>
            </a:endParaRPr>
          </a:p>
        </p:txBody>
      </p:sp>
      <p:cxnSp>
        <p:nvCxnSpPr>
          <p:cNvPr id="235" name="Google Shape;235;p38"/>
          <p:cNvCxnSpPr/>
          <p:nvPr/>
        </p:nvCxnSpPr>
        <p:spPr>
          <a:xfrm flipH="1">
            <a:off x="1905000" y="3429000"/>
            <a:ext cx="533400" cy="327949"/>
          </a:xfrm>
          <a:prstGeom prst="straightConnector1">
            <a:avLst/>
          </a:prstGeom>
          <a:noFill/>
          <a:ln w="9525" cap="flat" cmpd="sng">
            <a:solidFill>
              <a:schemeClr val="accent1"/>
            </a:solidFill>
            <a:prstDash val="solid"/>
            <a:round/>
            <a:headEnd type="none" w="sm" len="sm"/>
            <a:tailEnd type="stealth" w="med" len="med"/>
          </a:ln>
        </p:spPr>
      </p:cxnSp>
      <p:sp>
        <p:nvSpPr>
          <p:cNvPr id="237" name="Google Shape;237;p38"/>
          <p:cNvSpPr/>
          <p:nvPr/>
        </p:nvSpPr>
        <p:spPr>
          <a:xfrm flipH="1">
            <a:off x="6096000" y="3846262"/>
            <a:ext cx="2552700" cy="1589982"/>
          </a:xfrm>
          <a:prstGeom prst="parallelogram">
            <a:avLst>
              <a:gd name="adj" fmla="val 25000"/>
            </a:avLst>
          </a:prstGeom>
          <a:solidFill>
            <a:schemeClr val="accent4"/>
          </a:solidFill>
          <a:ln w="28575" cap="flat" cmpd="sng">
            <a:solidFill>
              <a:srgbClr val="604A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Palatino Linotype"/>
                <a:ea typeface="Palatino Linotype"/>
                <a:cs typeface="Palatino Linotype"/>
                <a:sym typeface="Palatino Linotype"/>
              </a:rPr>
              <a:t>Non-Medical</a:t>
            </a:r>
            <a:endParaRPr dirty="0"/>
          </a:p>
          <a:p>
            <a:pPr marL="0" marR="0" lvl="0" indent="0" algn="ctr" rtl="0">
              <a:spcBef>
                <a:spcPts val="0"/>
              </a:spcBef>
              <a:spcAft>
                <a:spcPts val="0"/>
              </a:spcAft>
              <a:buNone/>
            </a:pPr>
            <a:r>
              <a:rPr lang="en-US" sz="1800" dirty="0">
                <a:solidFill>
                  <a:schemeClr val="lt1"/>
                </a:solidFill>
                <a:latin typeface="Palatino Linotype"/>
                <a:ea typeface="Palatino Linotype"/>
                <a:cs typeface="Palatino Linotype"/>
                <a:sym typeface="Palatino Linotype"/>
              </a:rPr>
              <a:t>Requirements</a:t>
            </a:r>
            <a:endParaRPr sz="1800" dirty="0">
              <a:solidFill>
                <a:schemeClr val="lt1"/>
              </a:solidFill>
              <a:latin typeface="Palatino Linotype"/>
              <a:ea typeface="Palatino Linotype"/>
              <a:cs typeface="Palatino Linotype"/>
              <a:sym typeface="Palatino Linotype"/>
            </a:endParaRPr>
          </a:p>
        </p:txBody>
      </p:sp>
      <p:cxnSp>
        <p:nvCxnSpPr>
          <p:cNvPr id="236" name="Google Shape;236;p38"/>
          <p:cNvCxnSpPr/>
          <p:nvPr/>
        </p:nvCxnSpPr>
        <p:spPr>
          <a:xfrm>
            <a:off x="6781800" y="3452149"/>
            <a:ext cx="457200" cy="304800"/>
          </a:xfrm>
          <a:prstGeom prst="straightConnector1">
            <a:avLst/>
          </a:prstGeom>
          <a:noFill/>
          <a:ln w="9525" cap="flat" cmpd="sng">
            <a:solidFill>
              <a:schemeClr val="accent1"/>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34"/>
                                        </p:tgtEl>
                                      </p:cBhvr>
                                      <p:by x="150000" y="150000"/>
                                    </p:animScale>
                                  </p:childTnLst>
                                </p:cTn>
                              </p:par>
                              <p:par>
                                <p:cTn id="7" presetID="6" presetClass="emph" presetSubtype="0" fill="hold" grpId="0" nodeType="withEffect">
                                  <p:stCondLst>
                                    <p:cond delay="0"/>
                                  </p:stCondLst>
                                  <p:childTnLst>
                                    <p:animScale>
                                      <p:cBhvr>
                                        <p:cTn id="8" dur="2000" fill="hold"/>
                                        <p:tgtEl>
                                          <p:spTgt spid="2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P spid="2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SSDI</a:t>
            </a:r>
            <a:endParaRPr/>
          </a:p>
        </p:txBody>
      </p:sp>
      <p:sp>
        <p:nvSpPr>
          <p:cNvPr id="244" name="Google Shape;244;p39"/>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76420D"/>
              </a:buClr>
              <a:buSzPts val="2400"/>
              <a:buChar char="•"/>
            </a:pPr>
            <a:r>
              <a:rPr lang="en-US" dirty="0"/>
              <a:t>SSDI is a Social Security </a:t>
            </a:r>
            <a:r>
              <a:rPr lang="en-US" b="1" dirty="0"/>
              <a:t>insurance</a:t>
            </a:r>
            <a:r>
              <a:rPr lang="en-US" dirty="0"/>
              <a:t> program that pays a monthly cash benefit to people who are:</a:t>
            </a:r>
            <a:endParaRPr dirty="0"/>
          </a:p>
          <a:p>
            <a:pPr marL="342900" lvl="0" indent="-342900" algn="l" rtl="0">
              <a:lnSpc>
                <a:spcPct val="90000"/>
              </a:lnSpc>
              <a:spcBef>
                <a:spcPts val="200"/>
              </a:spcBef>
              <a:spcAft>
                <a:spcPts val="0"/>
              </a:spcAft>
              <a:buClr>
                <a:srgbClr val="76420D"/>
              </a:buClr>
              <a:buSzPts val="1000"/>
              <a:buNone/>
            </a:pPr>
            <a:endParaRPr sz="1000" b="1" dirty="0"/>
          </a:p>
          <a:p>
            <a:pPr marL="742950" lvl="1" indent="-285750" algn="l" rtl="0">
              <a:lnSpc>
                <a:spcPct val="90000"/>
              </a:lnSpc>
              <a:spcBef>
                <a:spcPts val="400"/>
              </a:spcBef>
              <a:spcAft>
                <a:spcPts val="0"/>
              </a:spcAft>
              <a:buClr>
                <a:srgbClr val="76420D"/>
              </a:buClr>
              <a:buSzPts val="2000"/>
              <a:buChar char="o"/>
            </a:pPr>
            <a:r>
              <a:rPr lang="en-US" sz="2000" b="1" dirty="0"/>
              <a:t>Disabled, </a:t>
            </a:r>
            <a:r>
              <a:rPr lang="en-US" sz="2000" dirty="0"/>
              <a:t>and</a:t>
            </a:r>
            <a:endParaRPr sz="2000" dirty="0"/>
          </a:p>
          <a:p>
            <a:pPr marL="742950" lvl="1" indent="-285750" algn="l" rtl="0">
              <a:lnSpc>
                <a:spcPct val="90000"/>
              </a:lnSpc>
              <a:spcBef>
                <a:spcPts val="200"/>
              </a:spcBef>
              <a:spcAft>
                <a:spcPts val="0"/>
              </a:spcAft>
              <a:buClr>
                <a:srgbClr val="76420D"/>
              </a:buClr>
              <a:buSzPts val="1000"/>
              <a:buNone/>
            </a:pPr>
            <a:endParaRPr sz="1000" dirty="0"/>
          </a:p>
          <a:p>
            <a:pPr marL="742950" lvl="1" indent="-285750" algn="l" rtl="0">
              <a:lnSpc>
                <a:spcPct val="90000"/>
              </a:lnSpc>
              <a:spcBef>
                <a:spcPts val="400"/>
              </a:spcBef>
              <a:spcAft>
                <a:spcPts val="0"/>
              </a:spcAft>
              <a:buClr>
                <a:srgbClr val="76420D"/>
              </a:buClr>
              <a:buSzPts val="2000"/>
              <a:buChar char="o"/>
            </a:pPr>
            <a:r>
              <a:rPr lang="en-US" sz="2000" b="1" dirty="0"/>
              <a:t>Insured</a:t>
            </a:r>
            <a:r>
              <a:rPr lang="en-US" sz="2000" dirty="0"/>
              <a:t> = worked and earned Social Security credits by paying FICA taxes close to disability onset.  For most adults, this means working for about 5 of the last 10 years before becoming disabled.</a:t>
            </a:r>
            <a:endParaRPr dirty="0"/>
          </a:p>
          <a:p>
            <a:pPr marL="742950" lvl="1" indent="-285750" algn="l" rtl="0">
              <a:lnSpc>
                <a:spcPct val="90000"/>
              </a:lnSpc>
              <a:spcBef>
                <a:spcPts val="320"/>
              </a:spcBef>
              <a:spcAft>
                <a:spcPts val="0"/>
              </a:spcAft>
              <a:buClr>
                <a:srgbClr val="76420D"/>
              </a:buClr>
              <a:buSzPts val="1600"/>
              <a:buNone/>
            </a:pPr>
            <a:endParaRPr sz="1600" dirty="0"/>
          </a:p>
          <a:p>
            <a:pPr marL="342900" lvl="0" indent="-342900" algn="l" rtl="0">
              <a:lnSpc>
                <a:spcPct val="90000"/>
              </a:lnSpc>
              <a:spcBef>
                <a:spcPts val="480"/>
              </a:spcBef>
              <a:spcAft>
                <a:spcPts val="0"/>
              </a:spcAft>
              <a:buClr>
                <a:srgbClr val="76420D"/>
              </a:buClr>
              <a:buSzPts val="2400"/>
              <a:buChar char="•"/>
            </a:pPr>
            <a:r>
              <a:rPr lang="en-US" dirty="0"/>
              <a:t>SSDI is </a:t>
            </a:r>
            <a:r>
              <a:rPr lang="en-US" b="1" dirty="0"/>
              <a:t>not needs-based</a:t>
            </a:r>
            <a:r>
              <a:rPr lang="en-US" dirty="0"/>
              <a:t> and has </a:t>
            </a:r>
            <a:r>
              <a:rPr lang="en-US" b="1" dirty="0"/>
              <a:t>no income or asset limits</a:t>
            </a:r>
            <a:r>
              <a:rPr lang="en-US" dirty="0"/>
              <a:t>.</a:t>
            </a:r>
            <a:endParaRPr dirty="0"/>
          </a:p>
          <a:p>
            <a:pPr marL="342900" lvl="0" indent="-190500" algn="l" rtl="0">
              <a:spcBef>
                <a:spcPts val="480"/>
              </a:spcBef>
              <a:spcAft>
                <a:spcPts val="0"/>
              </a:spcAft>
              <a:buClr>
                <a:srgbClr val="76420D"/>
              </a:buClr>
              <a:buSzPts val="24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6" end="6"/>
                                            </p:txEl>
                                          </p:spTgt>
                                        </p:tgtEl>
                                        <p:attrNameLst>
                                          <p:attrName>style.visibility</p:attrName>
                                        </p:attrNameLst>
                                      </p:cBhvr>
                                      <p:to>
                                        <p:strVal val="visible"/>
                                      </p:to>
                                    </p:set>
                                    <p:animEffect transition="in" filter="fade">
                                      <p:cBhvr>
                                        <p:cTn id="7" dur="500"/>
                                        <p:tgtEl>
                                          <p:spTgt spid="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SSDI Benefit</a:t>
            </a:r>
            <a:endParaRPr/>
          </a:p>
        </p:txBody>
      </p:sp>
      <p:sp>
        <p:nvSpPr>
          <p:cNvPr id="250" name="Google Shape;250;p40"/>
          <p:cNvSpPr txBox="1">
            <a:spLocks noGrp="1"/>
          </p:cNvSpPr>
          <p:nvPr>
            <p:ph type="body" idx="1"/>
          </p:nvPr>
        </p:nvSpPr>
        <p:spPr>
          <a:xfrm>
            <a:off x="304800" y="2675467"/>
            <a:ext cx="8610599" cy="345069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Amount: Varies. Based on lifetime earnings.</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When does payment start?</a:t>
            </a:r>
            <a:endParaRPr/>
          </a:p>
          <a:p>
            <a:pPr marL="742950" lvl="1" indent="-285750" algn="l" rtl="0">
              <a:spcBef>
                <a:spcPts val="320"/>
              </a:spcBef>
              <a:spcAft>
                <a:spcPts val="0"/>
              </a:spcAft>
              <a:buClr>
                <a:srgbClr val="76420D"/>
              </a:buClr>
              <a:buSzPts val="1600"/>
              <a:buChar char="o"/>
            </a:pPr>
            <a:r>
              <a:rPr lang="en-US"/>
              <a:t>Five months after onset of disability (onset is usually the last day of work).</a:t>
            </a:r>
            <a:endParaRPr/>
          </a:p>
          <a:p>
            <a:pPr marL="742950" lvl="1" indent="-285750" algn="l" rtl="0">
              <a:spcBef>
                <a:spcPts val="320"/>
              </a:spcBef>
              <a:spcAft>
                <a:spcPts val="0"/>
              </a:spcAft>
              <a:buClr>
                <a:srgbClr val="76420D"/>
              </a:buClr>
              <a:buSzPts val="1600"/>
              <a:buChar char="o"/>
            </a:pPr>
            <a:r>
              <a:rPr lang="en-US"/>
              <a:t>Retroactive benefits possible for 1 year before date of application.</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Medicare coverage begins 24 months after start of payment (which is 29 months after onset).</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What to do until Medicare?</a:t>
            </a:r>
            <a:endParaRPr/>
          </a:p>
        </p:txBody>
      </p:sp>
      <p:sp>
        <p:nvSpPr>
          <p:cNvPr id="256" name="Google Shape;256;p41"/>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Before ACA: Most had to depend on COBRA coverage, where a person could continue their employer coverage by paying premium themselves.</a:t>
            </a: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Char char="•"/>
            </a:pPr>
            <a:r>
              <a:rPr lang="en-US" dirty="0"/>
              <a:t>Now: Expansion MA! So Medicaid is possible for those under 138% FPL.  </a:t>
            </a:r>
            <a:endParaRPr dirty="0"/>
          </a:p>
          <a:p>
            <a:pPr marL="742950" lvl="1" indent="-285750" algn="l" rtl="0">
              <a:spcBef>
                <a:spcPts val="320"/>
              </a:spcBef>
              <a:spcAft>
                <a:spcPts val="0"/>
              </a:spcAft>
              <a:buClr>
                <a:srgbClr val="76420D"/>
              </a:buClr>
              <a:buSzPts val="1600"/>
              <a:buChar char="o"/>
            </a:pPr>
            <a:r>
              <a:rPr lang="en-US" dirty="0"/>
              <a:t>The moment person becomes eligible for Medicare, they lose eligibility for Expansion MA…but remember Healthy Horizons and MAWD.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6">
                                            <p:txEl>
                                              <p:pRg st="2" end="2"/>
                                            </p:txEl>
                                          </p:spTgt>
                                        </p:tgtEl>
                                        <p:attrNameLst>
                                          <p:attrName>style.visibility</p:attrName>
                                        </p:attrNameLst>
                                      </p:cBhvr>
                                      <p:to>
                                        <p:strVal val="visible"/>
                                      </p:to>
                                    </p:set>
                                    <p:animEffect transition="in" filter="wipe(right)">
                                      <p:cBhvr>
                                        <p:cTn id="7" dur="500"/>
                                        <p:tgtEl>
                                          <p:spTgt spid="25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
                                            <p:txEl>
                                              <p:pRg st="3" end="3"/>
                                            </p:txEl>
                                          </p:spTgt>
                                        </p:tgtEl>
                                        <p:attrNameLst>
                                          <p:attrName>style.visibility</p:attrName>
                                        </p:attrNameLst>
                                      </p:cBhvr>
                                      <p:to>
                                        <p:strVal val="visible"/>
                                      </p:to>
                                    </p:set>
                                    <p:animEffect transition="in" filter="wipe(left)">
                                      <p:cBhvr>
                                        <p:cTn id="12" dur="500"/>
                                        <p:tgtEl>
                                          <p:spTgt spid="2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533400" y="1066799"/>
            <a:ext cx="8229600" cy="902811"/>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B16314"/>
              </a:buClr>
              <a:buSzPts val="4400"/>
              <a:buFont typeface="Palatino Linotype"/>
              <a:buNone/>
            </a:pPr>
            <a:r>
              <a:rPr lang="en-US" b="1"/>
              <a:t>SSI</a:t>
            </a:r>
            <a:r>
              <a:rPr lang="en-US"/>
              <a:t> </a:t>
            </a:r>
            <a:r>
              <a:rPr lang="en-US" sz="4000"/>
              <a:t>Non-Medical Requirements</a:t>
            </a:r>
            <a:endParaRPr sz="4000"/>
          </a:p>
        </p:txBody>
      </p:sp>
      <p:sp>
        <p:nvSpPr>
          <p:cNvPr id="263" name="Google Shape;263;p42"/>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rgbClr val="76420D"/>
              </a:buClr>
              <a:buSzPts val="2400"/>
              <a:buNone/>
            </a:pPr>
            <a:r>
              <a:rPr lang="en-US" dirty="0"/>
              <a:t>“Needs-based” program </a:t>
            </a:r>
            <a:endParaRPr dirty="0"/>
          </a:p>
          <a:p>
            <a:pPr marL="342900" lvl="0" indent="-342900" algn="l" rtl="0">
              <a:lnSpc>
                <a:spcPct val="90000"/>
              </a:lnSpc>
              <a:spcBef>
                <a:spcPts val="480"/>
              </a:spcBef>
              <a:spcAft>
                <a:spcPts val="0"/>
              </a:spcAft>
              <a:buClr>
                <a:srgbClr val="76420D"/>
              </a:buClr>
              <a:buSzPts val="2400"/>
              <a:buNone/>
            </a:pPr>
            <a:endParaRPr dirty="0"/>
          </a:p>
          <a:p>
            <a:pPr marL="342900" lvl="0" indent="-342900" algn="l" rtl="0">
              <a:lnSpc>
                <a:spcPct val="90000"/>
              </a:lnSpc>
              <a:spcBef>
                <a:spcPts val="480"/>
              </a:spcBef>
              <a:spcAft>
                <a:spcPts val="0"/>
              </a:spcAft>
              <a:buClr>
                <a:srgbClr val="76420D"/>
              </a:buClr>
              <a:buSzPts val="2400"/>
              <a:buChar char="•"/>
            </a:pPr>
            <a:r>
              <a:rPr lang="en-US" dirty="0"/>
              <a:t>Disabled</a:t>
            </a:r>
            <a:endParaRPr dirty="0"/>
          </a:p>
          <a:p>
            <a:pPr marL="342900" lvl="0" indent="-342900" algn="l" rtl="0">
              <a:lnSpc>
                <a:spcPct val="90000"/>
              </a:lnSpc>
              <a:spcBef>
                <a:spcPts val="480"/>
              </a:spcBef>
              <a:spcAft>
                <a:spcPts val="0"/>
              </a:spcAft>
              <a:buClr>
                <a:srgbClr val="76420D"/>
              </a:buClr>
              <a:buSzPts val="2400"/>
              <a:buNone/>
            </a:pPr>
            <a:endParaRPr dirty="0"/>
          </a:p>
          <a:p>
            <a:pPr marL="342900" lvl="0" indent="-342900" algn="l" rtl="0">
              <a:lnSpc>
                <a:spcPct val="90000"/>
              </a:lnSpc>
              <a:spcBef>
                <a:spcPts val="480"/>
              </a:spcBef>
              <a:spcAft>
                <a:spcPts val="0"/>
              </a:spcAft>
              <a:buClr>
                <a:srgbClr val="76420D"/>
              </a:buClr>
              <a:buSzPts val="2400"/>
              <a:buChar char="•"/>
            </a:pPr>
            <a:r>
              <a:rPr lang="en-US" dirty="0"/>
              <a:t>Income  Limitations – Countable income less than the maximum </a:t>
            </a:r>
            <a:r>
              <a:rPr lang="en-US" dirty="0" smtClean="0"/>
              <a:t>($841 </a:t>
            </a:r>
            <a:r>
              <a:rPr lang="en-US" dirty="0"/>
              <a:t>in </a:t>
            </a:r>
            <a:r>
              <a:rPr lang="en-US" dirty="0" smtClean="0"/>
              <a:t>2022) </a:t>
            </a:r>
            <a:r>
              <a:rPr lang="en-US" dirty="0"/>
              <a:t>SSI payable to that individual.</a:t>
            </a:r>
            <a:endParaRPr dirty="0"/>
          </a:p>
          <a:p>
            <a:pPr marL="342900" lvl="0" indent="-342900" algn="l" rtl="0">
              <a:lnSpc>
                <a:spcPct val="90000"/>
              </a:lnSpc>
              <a:spcBef>
                <a:spcPts val="480"/>
              </a:spcBef>
              <a:spcAft>
                <a:spcPts val="0"/>
              </a:spcAft>
              <a:buClr>
                <a:srgbClr val="76420D"/>
              </a:buClr>
              <a:buSzPts val="2400"/>
              <a:buNone/>
            </a:pPr>
            <a:endParaRPr dirty="0"/>
          </a:p>
          <a:p>
            <a:pPr marL="342900" lvl="0" indent="-342900" algn="l" rtl="0">
              <a:lnSpc>
                <a:spcPct val="90000"/>
              </a:lnSpc>
              <a:spcBef>
                <a:spcPts val="480"/>
              </a:spcBef>
              <a:spcAft>
                <a:spcPts val="0"/>
              </a:spcAft>
              <a:buClr>
                <a:srgbClr val="76420D"/>
              </a:buClr>
              <a:buSzPts val="2400"/>
              <a:buChar char="•"/>
            </a:pPr>
            <a:r>
              <a:rPr lang="en-US" dirty="0"/>
              <a:t>Resource Limitations – Countable resources of less than $2,000 for an individual and $3,000 for a married couple.</a:t>
            </a:r>
            <a:endParaRPr dirty="0"/>
          </a:p>
          <a:p>
            <a:pPr marL="342900" lvl="0" indent="-190500" algn="l" rtl="0">
              <a:spcBef>
                <a:spcPts val="480"/>
              </a:spcBef>
              <a:spcAft>
                <a:spcPts val="0"/>
              </a:spcAft>
              <a:buClr>
                <a:srgbClr val="76420D"/>
              </a:buClr>
              <a:buSzPts val="24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barn(outHorizontal)">
                                      <p:cBhvr>
                                        <p:cTn id="7" dur="500"/>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3">
                                            <p:txEl>
                                              <p:pRg st="2" end="2"/>
                                            </p:txEl>
                                          </p:spTgt>
                                        </p:tgtEl>
                                        <p:attrNameLst>
                                          <p:attrName>style.visibility</p:attrName>
                                        </p:attrNameLst>
                                      </p:cBhvr>
                                      <p:to>
                                        <p:strVal val="visible"/>
                                      </p:to>
                                    </p:set>
                                    <p:animEffect transition="in" filter="fade">
                                      <p:cBhvr>
                                        <p:cTn id="12" dur="1000"/>
                                        <p:tgtEl>
                                          <p:spTgt spid="263">
                                            <p:txEl>
                                              <p:pRg st="2" end="2"/>
                                            </p:txEl>
                                          </p:spTgt>
                                        </p:tgtEl>
                                      </p:cBhvr>
                                    </p:animEffect>
                                    <p:anim calcmode="lin" valueType="num">
                                      <p:cBhvr>
                                        <p:cTn id="13" dur="1000" fill="hold"/>
                                        <p:tgtEl>
                                          <p:spTgt spid="26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3">
                                            <p:txEl>
                                              <p:pRg st="4" end="4"/>
                                            </p:txEl>
                                          </p:spTgt>
                                        </p:tgtEl>
                                        <p:attrNameLst>
                                          <p:attrName>style.visibility</p:attrName>
                                        </p:attrNameLst>
                                      </p:cBhvr>
                                      <p:to>
                                        <p:strVal val="visible"/>
                                      </p:to>
                                    </p:set>
                                    <p:animEffect transition="in" filter="fade">
                                      <p:cBhvr>
                                        <p:cTn id="19" dur="1000"/>
                                        <p:tgtEl>
                                          <p:spTgt spid="263">
                                            <p:txEl>
                                              <p:pRg st="4" end="4"/>
                                            </p:txEl>
                                          </p:spTgt>
                                        </p:tgtEl>
                                      </p:cBhvr>
                                    </p:animEffect>
                                    <p:anim calcmode="lin" valueType="num">
                                      <p:cBhvr>
                                        <p:cTn id="20" dur="1000" fill="hold"/>
                                        <p:tgtEl>
                                          <p:spTgt spid="26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3">
                                            <p:txEl>
                                              <p:pRg st="6" end="6"/>
                                            </p:txEl>
                                          </p:spTgt>
                                        </p:tgtEl>
                                        <p:attrNameLst>
                                          <p:attrName>style.visibility</p:attrName>
                                        </p:attrNameLst>
                                      </p:cBhvr>
                                      <p:to>
                                        <p:strVal val="visible"/>
                                      </p:to>
                                    </p:set>
                                    <p:animEffect transition="in" filter="fade">
                                      <p:cBhvr>
                                        <p:cTn id="26" dur="1000"/>
                                        <p:tgtEl>
                                          <p:spTgt spid="263">
                                            <p:txEl>
                                              <p:pRg st="6" end="6"/>
                                            </p:txEl>
                                          </p:spTgt>
                                        </p:tgtEl>
                                      </p:cBhvr>
                                    </p:animEffect>
                                    <p:anim calcmode="lin" valueType="num">
                                      <p:cBhvr>
                                        <p:cTn id="27" dur="1000" fill="hold"/>
                                        <p:tgtEl>
                                          <p:spTgt spid="26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Medicaid Review</a:t>
            </a:r>
            <a:endParaRPr/>
          </a:p>
        </p:txBody>
      </p:sp>
      <p:sp>
        <p:nvSpPr>
          <p:cNvPr id="91" name="Google Shape;91;p2"/>
          <p:cNvSpPr txBox="1">
            <a:spLocks noGrp="1"/>
          </p:cNvSpPr>
          <p:nvPr>
            <p:ph type="body" idx="1"/>
          </p:nvPr>
        </p:nvSpPr>
        <p:spPr>
          <a:xfrm>
            <a:off x="228600" y="2347753"/>
            <a:ext cx="2667000" cy="3840163"/>
          </a:xfrm>
          <a:prstGeom prst="rect">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Clr>
                <a:srgbClr val="76420D"/>
              </a:buClr>
              <a:buSzPts val="2400"/>
              <a:buNone/>
            </a:pPr>
            <a:r>
              <a:rPr lang="en-US" u="sng">
                <a:solidFill>
                  <a:srgbClr val="76420D"/>
                </a:solidFill>
                <a:latin typeface="Palatino Linotype"/>
                <a:ea typeface="Palatino Linotype"/>
                <a:cs typeface="Palatino Linotype"/>
                <a:sym typeface="Palatino Linotype"/>
              </a:rPr>
              <a:t>MAGI</a:t>
            </a:r>
            <a:endParaRPr/>
          </a:p>
          <a:p>
            <a:pPr marL="0" lvl="0" indent="0" algn="ctr" rtl="0">
              <a:spcBef>
                <a:spcPts val="320"/>
              </a:spcBef>
              <a:spcAft>
                <a:spcPts val="0"/>
              </a:spcAft>
              <a:buClr>
                <a:srgbClr val="76420D"/>
              </a:buClr>
              <a:buSzPts val="1600"/>
              <a:buNone/>
            </a:pPr>
            <a:endParaRPr sz="1600">
              <a:solidFill>
                <a:srgbClr val="76420D"/>
              </a:solidFill>
            </a:endParaRPr>
          </a:p>
          <a:p>
            <a:pPr marL="0" lvl="0" indent="0" algn="ctr" rtl="0">
              <a:spcBef>
                <a:spcPts val="480"/>
              </a:spcBef>
              <a:spcAft>
                <a:spcPts val="0"/>
              </a:spcAft>
              <a:buClr>
                <a:srgbClr val="76420D"/>
              </a:buClr>
              <a:buSzPts val="2400"/>
              <a:buNone/>
            </a:pPr>
            <a:r>
              <a:rPr lang="en-US">
                <a:solidFill>
                  <a:srgbClr val="76420D"/>
                </a:solidFill>
                <a:latin typeface="Palatino Linotype"/>
                <a:ea typeface="Palatino Linotype"/>
                <a:cs typeface="Palatino Linotype"/>
                <a:sym typeface="Palatino Linotype"/>
              </a:rPr>
              <a:t> </a:t>
            </a:r>
            <a:r>
              <a:rPr lang="en-US" sz="1600">
                <a:solidFill>
                  <a:srgbClr val="76420D"/>
                </a:solidFill>
                <a:latin typeface="Palatino Linotype"/>
                <a:ea typeface="Palatino Linotype"/>
                <a:cs typeface="Palatino Linotype"/>
                <a:sym typeface="Palatino Linotype"/>
              </a:rPr>
              <a:t>138% FPIG</a:t>
            </a:r>
            <a:endParaRPr/>
          </a:p>
          <a:p>
            <a:pPr marL="0" lvl="0" indent="0" algn="ctr" rtl="0">
              <a:spcBef>
                <a:spcPts val="320"/>
              </a:spcBef>
              <a:spcAft>
                <a:spcPts val="0"/>
              </a:spcAft>
              <a:buClr>
                <a:srgbClr val="76420D"/>
              </a:buClr>
              <a:buSzPts val="1600"/>
              <a:buNone/>
            </a:pPr>
            <a:endParaRPr sz="1600">
              <a:solidFill>
                <a:srgbClr val="76420D"/>
              </a:solidFill>
            </a:endParaRPr>
          </a:p>
          <a:p>
            <a:pPr marL="0" lvl="0" indent="0" algn="ctr" rtl="0">
              <a:spcBef>
                <a:spcPts val="320"/>
              </a:spcBef>
              <a:spcAft>
                <a:spcPts val="0"/>
              </a:spcAft>
              <a:buClr>
                <a:srgbClr val="76420D"/>
              </a:buClr>
              <a:buSzPts val="1600"/>
              <a:buNone/>
            </a:pPr>
            <a:r>
              <a:rPr lang="en-US" sz="1600">
                <a:solidFill>
                  <a:srgbClr val="76420D"/>
                </a:solidFill>
                <a:latin typeface="Palatino Linotype"/>
                <a:ea typeface="Palatino Linotype"/>
                <a:cs typeface="Palatino Linotype"/>
                <a:sym typeface="Palatino Linotype"/>
              </a:rPr>
              <a:t>No resource test</a:t>
            </a:r>
            <a:endParaRPr/>
          </a:p>
          <a:p>
            <a:pPr marL="0" lvl="0" indent="0" algn="ctr" rtl="0">
              <a:spcBef>
                <a:spcPts val="320"/>
              </a:spcBef>
              <a:spcAft>
                <a:spcPts val="0"/>
              </a:spcAft>
              <a:buClr>
                <a:srgbClr val="76420D"/>
              </a:buClr>
              <a:buSzPts val="1600"/>
              <a:buNone/>
            </a:pPr>
            <a:endParaRPr sz="1600">
              <a:solidFill>
                <a:srgbClr val="76420D"/>
              </a:solidFill>
            </a:endParaRPr>
          </a:p>
          <a:p>
            <a:pPr marL="0" lvl="0" indent="0" algn="ctr" rtl="0">
              <a:spcBef>
                <a:spcPts val="320"/>
              </a:spcBef>
              <a:spcAft>
                <a:spcPts val="0"/>
              </a:spcAft>
              <a:buClr>
                <a:srgbClr val="76420D"/>
              </a:buClr>
              <a:buSzPts val="1600"/>
              <a:buNone/>
            </a:pPr>
            <a:r>
              <a:rPr lang="en-US" sz="1600">
                <a:solidFill>
                  <a:srgbClr val="76420D"/>
                </a:solidFill>
                <a:latin typeface="Palatino Linotype"/>
                <a:ea typeface="Palatino Linotype"/>
                <a:cs typeface="Palatino Linotype"/>
                <a:sym typeface="Palatino Linotype"/>
              </a:rPr>
              <a:t>18-64</a:t>
            </a:r>
            <a:endParaRPr/>
          </a:p>
          <a:p>
            <a:pPr marL="0" lvl="0" indent="0" algn="ctr" rtl="0">
              <a:spcBef>
                <a:spcPts val="320"/>
              </a:spcBef>
              <a:spcAft>
                <a:spcPts val="0"/>
              </a:spcAft>
              <a:buClr>
                <a:srgbClr val="76420D"/>
              </a:buClr>
              <a:buSzPts val="1600"/>
              <a:buNone/>
            </a:pPr>
            <a:endParaRPr sz="1600">
              <a:solidFill>
                <a:srgbClr val="76420D"/>
              </a:solidFill>
            </a:endParaRPr>
          </a:p>
          <a:p>
            <a:pPr marL="0" lvl="0" indent="0" algn="ctr" rtl="0">
              <a:spcBef>
                <a:spcPts val="320"/>
              </a:spcBef>
              <a:spcAft>
                <a:spcPts val="0"/>
              </a:spcAft>
              <a:buClr>
                <a:srgbClr val="76420D"/>
              </a:buClr>
              <a:buSzPts val="1600"/>
              <a:buNone/>
            </a:pPr>
            <a:r>
              <a:rPr lang="en-US" sz="1600">
                <a:solidFill>
                  <a:srgbClr val="76420D"/>
                </a:solidFill>
                <a:latin typeface="Palatino Linotype"/>
                <a:ea typeface="Palatino Linotype"/>
                <a:cs typeface="Palatino Linotype"/>
                <a:sym typeface="Palatino Linotype"/>
              </a:rPr>
              <a:t>Use MAGI counting rules</a:t>
            </a:r>
            <a:endParaRPr/>
          </a:p>
          <a:p>
            <a:pPr marL="0" lvl="0" indent="0" algn="ctr" rtl="0">
              <a:spcBef>
                <a:spcPts val="320"/>
              </a:spcBef>
              <a:spcAft>
                <a:spcPts val="0"/>
              </a:spcAft>
              <a:buClr>
                <a:srgbClr val="76420D"/>
              </a:buClr>
              <a:buSzPts val="1600"/>
              <a:buNone/>
            </a:pPr>
            <a:endParaRPr sz="1600">
              <a:solidFill>
                <a:srgbClr val="76420D"/>
              </a:solidFill>
            </a:endParaRPr>
          </a:p>
          <a:p>
            <a:pPr marL="0" lvl="0" indent="0" algn="ctr" rtl="0">
              <a:spcBef>
                <a:spcPts val="320"/>
              </a:spcBef>
              <a:spcAft>
                <a:spcPts val="0"/>
              </a:spcAft>
              <a:buClr>
                <a:srgbClr val="76420D"/>
              </a:buClr>
              <a:buSzPts val="1600"/>
              <a:buNone/>
            </a:pPr>
            <a:r>
              <a:rPr lang="en-US" sz="1600">
                <a:solidFill>
                  <a:srgbClr val="76420D"/>
                </a:solidFill>
                <a:latin typeface="Palatino Linotype"/>
                <a:ea typeface="Palatino Linotype"/>
                <a:cs typeface="Palatino Linotype"/>
                <a:sym typeface="Palatino Linotype"/>
              </a:rPr>
              <a:t>Cannot be eligible for Medicare</a:t>
            </a:r>
            <a:endParaRPr sz="1600">
              <a:solidFill>
                <a:srgbClr val="76420D"/>
              </a:solidFill>
            </a:endParaRPr>
          </a:p>
        </p:txBody>
      </p:sp>
      <p:sp>
        <p:nvSpPr>
          <p:cNvPr id="92" name="Google Shape;92;p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
        <p:nvSpPr>
          <p:cNvPr id="93" name="Google Shape;93;p2"/>
          <p:cNvSpPr txBox="1"/>
          <p:nvPr/>
        </p:nvSpPr>
        <p:spPr>
          <a:xfrm>
            <a:off x="3276600" y="2362993"/>
            <a:ext cx="2590800" cy="3840163"/>
          </a:xfrm>
          <a:prstGeom prst="rect">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spcBef>
                <a:spcPts val="0"/>
              </a:spcBef>
              <a:spcAft>
                <a:spcPts val="0"/>
              </a:spcAft>
              <a:buClr>
                <a:srgbClr val="76420D"/>
              </a:buClr>
              <a:buSzPts val="2400"/>
              <a:buFont typeface="Arial"/>
              <a:buNone/>
            </a:pPr>
            <a:r>
              <a:rPr lang="en-US" sz="2400" b="0" i="0" u="sng" strike="noStrike" cap="none">
                <a:solidFill>
                  <a:srgbClr val="76420D"/>
                </a:solidFill>
                <a:latin typeface="Century Gothic"/>
                <a:ea typeface="Century Gothic"/>
                <a:cs typeface="Century Gothic"/>
                <a:sym typeface="Century Gothic"/>
              </a:rPr>
              <a:t>Healthy Horizons</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480"/>
              </a:spcBef>
              <a:spcAft>
                <a:spcPts val="0"/>
              </a:spcAft>
              <a:buClr>
                <a:srgbClr val="76420D"/>
              </a:buClr>
              <a:buSzPts val="2400"/>
              <a:buFont typeface="Arial"/>
              <a:buNone/>
            </a:pPr>
            <a:r>
              <a:rPr lang="en-US" sz="2400" b="0" i="0" u="none" strike="noStrike" cap="none">
                <a:solidFill>
                  <a:srgbClr val="76420D"/>
                </a:solidFill>
                <a:latin typeface="Century Gothic"/>
                <a:ea typeface="Century Gothic"/>
                <a:cs typeface="Century Gothic"/>
                <a:sym typeface="Century Gothic"/>
              </a:rPr>
              <a:t> </a:t>
            </a:r>
            <a:r>
              <a:rPr lang="en-US" sz="1600" b="0" i="0" u="none" strike="noStrike" cap="none">
                <a:solidFill>
                  <a:srgbClr val="76420D"/>
                </a:solidFill>
                <a:latin typeface="Century Gothic"/>
                <a:ea typeface="Century Gothic"/>
                <a:cs typeface="Century Gothic"/>
                <a:sym typeface="Century Gothic"/>
              </a:rPr>
              <a:t>100% FPIG*</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320"/>
              </a:spcBef>
              <a:spcAft>
                <a:spcPts val="0"/>
              </a:spcAft>
              <a:buClr>
                <a:srgbClr val="76420D"/>
              </a:buClr>
              <a:buSzPts val="1600"/>
              <a:buFont typeface="Arial"/>
              <a:buNone/>
            </a:pPr>
            <a:r>
              <a:rPr lang="en-US" sz="1600" b="0" i="0" u="none" strike="noStrike" cap="none">
                <a:solidFill>
                  <a:srgbClr val="76420D"/>
                </a:solidFill>
                <a:latin typeface="Century Gothic"/>
                <a:ea typeface="Century Gothic"/>
                <a:cs typeface="Century Gothic"/>
                <a:sym typeface="Century Gothic"/>
              </a:rPr>
              <a:t>$2k resource test</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320"/>
              </a:spcBef>
              <a:spcAft>
                <a:spcPts val="0"/>
              </a:spcAft>
              <a:buClr>
                <a:srgbClr val="76420D"/>
              </a:buClr>
              <a:buSzPts val="1600"/>
              <a:buFont typeface="Arial"/>
              <a:buNone/>
            </a:pPr>
            <a:r>
              <a:rPr lang="en-US" sz="1600" b="0" i="0" u="none" strike="noStrike" cap="none">
                <a:solidFill>
                  <a:srgbClr val="76420D"/>
                </a:solidFill>
                <a:latin typeface="Century Gothic"/>
                <a:ea typeface="Century Gothic"/>
                <a:cs typeface="Century Gothic"/>
                <a:sym typeface="Century Gothic"/>
              </a:rPr>
              <a:t>Disability (EAF)</a:t>
            </a:r>
            <a:endParaRPr/>
          </a:p>
          <a:p>
            <a:pPr marL="0" marR="0" lvl="0" indent="0" algn="ctr" rtl="0">
              <a:spcBef>
                <a:spcPts val="240"/>
              </a:spcBef>
              <a:spcAft>
                <a:spcPts val="0"/>
              </a:spcAft>
              <a:buClr>
                <a:srgbClr val="76420D"/>
              </a:buClr>
              <a:buSzPts val="1200"/>
              <a:buFont typeface="Arial"/>
              <a:buNone/>
            </a:pPr>
            <a:r>
              <a:rPr lang="en-US" sz="1200" b="0" i="0" u="none" strike="noStrike" cap="none">
                <a:solidFill>
                  <a:srgbClr val="76420D"/>
                </a:solidFill>
                <a:latin typeface="Century Gothic"/>
                <a:ea typeface="Century Gothic"/>
                <a:cs typeface="Century Gothic"/>
                <a:sym typeface="Century Gothic"/>
              </a:rPr>
              <a:t>(asymptomatic HIV is enough)</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320"/>
              </a:spcBef>
              <a:spcAft>
                <a:spcPts val="0"/>
              </a:spcAft>
              <a:buClr>
                <a:srgbClr val="76420D"/>
              </a:buClr>
              <a:buSzPts val="1600"/>
              <a:buFont typeface="Arial"/>
              <a:buNone/>
            </a:pPr>
            <a:r>
              <a:rPr lang="en-US" sz="1600" b="0" i="0" u="none" strike="noStrike" cap="none">
                <a:solidFill>
                  <a:srgbClr val="76420D"/>
                </a:solidFill>
                <a:latin typeface="Century Gothic"/>
                <a:ea typeface="Century Gothic"/>
                <a:cs typeface="Century Gothic"/>
                <a:sym typeface="Century Gothic"/>
              </a:rPr>
              <a:t>Use SSI counting rules</a:t>
            </a:r>
            <a:endParaRPr sz="1600" b="0" i="0" u="none" strike="noStrike" cap="none">
              <a:solidFill>
                <a:srgbClr val="76420D"/>
              </a:solidFill>
              <a:latin typeface="Century Gothic"/>
              <a:ea typeface="Century Gothic"/>
              <a:cs typeface="Century Gothic"/>
              <a:sym typeface="Century Gothic"/>
            </a:endParaRPr>
          </a:p>
        </p:txBody>
      </p:sp>
      <p:sp>
        <p:nvSpPr>
          <p:cNvPr id="94" name="Google Shape;94;p2"/>
          <p:cNvSpPr txBox="1"/>
          <p:nvPr/>
        </p:nvSpPr>
        <p:spPr>
          <a:xfrm>
            <a:off x="6067676" y="2378234"/>
            <a:ext cx="2590800" cy="3840163"/>
          </a:xfrm>
          <a:prstGeom prst="rect">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spcBef>
                <a:spcPts val="0"/>
              </a:spcBef>
              <a:spcAft>
                <a:spcPts val="0"/>
              </a:spcAft>
              <a:buClr>
                <a:srgbClr val="76420D"/>
              </a:buClr>
              <a:buSzPts val="2400"/>
              <a:buFont typeface="Arial"/>
              <a:buNone/>
            </a:pPr>
            <a:r>
              <a:rPr lang="en-US" sz="2400" b="0" i="0" u="sng" strike="noStrike" cap="none">
                <a:solidFill>
                  <a:srgbClr val="76420D"/>
                </a:solidFill>
                <a:latin typeface="Century Gothic"/>
                <a:ea typeface="Century Gothic"/>
                <a:cs typeface="Century Gothic"/>
                <a:sym typeface="Century Gothic"/>
              </a:rPr>
              <a:t>MAWD</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480"/>
              </a:spcBef>
              <a:spcAft>
                <a:spcPts val="0"/>
              </a:spcAft>
              <a:buClr>
                <a:srgbClr val="76420D"/>
              </a:buClr>
              <a:buSzPts val="2400"/>
              <a:buFont typeface="Arial"/>
              <a:buNone/>
            </a:pPr>
            <a:r>
              <a:rPr lang="en-US" sz="2400" b="0" i="0" u="none" strike="noStrike" cap="none">
                <a:solidFill>
                  <a:srgbClr val="76420D"/>
                </a:solidFill>
                <a:latin typeface="Century Gothic"/>
                <a:ea typeface="Century Gothic"/>
                <a:cs typeface="Century Gothic"/>
                <a:sym typeface="Century Gothic"/>
              </a:rPr>
              <a:t> </a:t>
            </a:r>
            <a:r>
              <a:rPr lang="en-US" sz="1600" b="0" i="0" u="none" strike="noStrike" cap="none">
                <a:solidFill>
                  <a:srgbClr val="76420D"/>
                </a:solidFill>
                <a:latin typeface="Century Gothic"/>
                <a:ea typeface="Century Gothic"/>
                <a:cs typeface="Century Gothic"/>
                <a:sym typeface="Century Gothic"/>
              </a:rPr>
              <a:t>250% FPIG*</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320"/>
              </a:spcBef>
              <a:spcAft>
                <a:spcPts val="0"/>
              </a:spcAft>
              <a:buClr>
                <a:srgbClr val="76420D"/>
              </a:buClr>
              <a:buSzPts val="1600"/>
              <a:buFont typeface="Arial"/>
              <a:buNone/>
            </a:pPr>
            <a:r>
              <a:rPr lang="en-US" sz="1600" b="0" i="0" u="none" strike="noStrike" cap="none">
                <a:solidFill>
                  <a:srgbClr val="76420D"/>
                </a:solidFill>
                <a:latin typeface="Century Gothic"/>
                <a:ea typeface="Century Gothic"/>
                <a:cs typeface="Century Gothic"/>
                <a:sym typeface="Century Gothic"/>
              </a:rPr>
              <a:t>$10k resource test</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320"/>
              </a:spcBef>
              <a:spcAft>
                <a:spcPts val="0"/>
              </a:spcAft>
              <a:buClr>
                <a:srgbClr val="76420D"/>
              </a:buClr>
              <a:buSzPts val="1600"/>
              <a:buFont typeface="Arial"/>
              <a:buNone/>
            </a:pPr>
            <a:r>
              <a:rPr lang="en-US" sz="1600" b="0" i="0" u="none" strike="noStrike" cap="none">
                <a:solidFill>
                  <a:srgbClr val="76420D"/>
                </a:solidFill>
                <a:latin typeface="Century Gothic"/>
                <a:ea typeface="Century Gothic"/>
                <a:cs typeface="Century Gothic"/>
                <a:sym typeface="Century Gothic"/>
              </a:rPr>
              <a:t>Disability (EAF)</a:t>
            </a:r>
            <a:endParaRPr/>
          </a:p>
          <a:p>
            <a:pPr marL="0" marR="0" lvl="0" indent="0" algn="ctr" rtl="0">
              <a:spcBef>
                <a:spcPts val="240"/>
              </a:spcBef>
              <a:spcAft>
                <a:spcPts val="0"/>
              </a:spcAft>
              <a:buClr>
                <a:srgbClr val="76420D"/>
              </a:buClr>
              <a:buSzPts val="1200"/>
              <a:buFont typeface="Arial"/>
              <a:buNone/>
            </a:pPr>
            <a:r>
              <a:rPr lang="en-US" sz="1200" b="0" i="0" u="none" strike="noStrike" cap="none">
                <a:solidFill>
                  <a:srgbClr val="76420D"/>
                </a:solidFill>
                <a:latin typeface="Century Gothic"/>
                <a:ea typeface="Century Gothic"/>
                <a:cs typeface="Century Gothic"/>
                <a:sym typeface="Century Gothic"/>
              </a:rPr>
              <a:t>(asymptomatic HIV is enough)</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320"/>
              </a:spcBef>
              <a:spcAft>
                <a:spcPts val="0"/>
              </a:spcAft>
              <a:buClr>
                <a:srgbClr val="76420D"/>
              </a:buClr>
              <a:buSzPts val="1600"/>
              <a:buFont typeface="Arial"/>
              <a:buNone/>
            </a:pPr>
            <a:r>
              <a:rPr lang="en-US" sz="1600" b="0" i="0" u="none" strike="noStrike" cap="none">
                <a:solidFill>
                  <a:srgbClr val="76420D"/>
                </a:solidFill>
                <a:latin typeface="Century Gothic"/>
                <a:ea typeface="Century Gothic"/>
                <a:cs typeface="Century Gothic"/>
                <a:sym typeface="Century Gothic"/>
              </a:rPr>
              <a:t>Use SSI counting rules</a:t>
            </a:r>
            <a:endParaRPr/>
          </a:p>
          <a:p>
            <a:pPr marL="0" marR="0" lvl="0" indent="0" algn="ctr" rtl="0">
              <a:spcBef>
                <a:spcPts val="320"/>
              </a:spcBef>
              <a:spcAft>
                <a:spcPts val="0"/>
              </a:spcAft>
              <a:buClr>
                <a:srgbClr val="76420D"/>
              </a:buClr>
              <a:buSzPts val="1600"/>
              <a:buFont typeface="Arial"/>
              <a:buNone/>
            </a:pPr>
            <a:endParaRPr sz="1600" b="0" i="0" u="none" strike="noStrike" cap="none">
              <a:solidFill>
                <a:srgbClr val="76420D"/>
              </a:solidFill>
              <a:latin typeface="Century Gothic"/>
              <a:ea typeface="Century Gothic"/>
              <a:cs typeface="Century Gothic"/>
              <a:sym typeface="Century Gothic"/>
            </a:endParaRPr>
          </a:p>
          <a:p>
            <a:pPr marL="0" marR="0" lvl="0" indent="0" algn="ctr" rtl="0">
              <a:spcBef>
                <a:spcPts val="320"/>
              </a:spcBef>
              <a:spcAft>
                <a:spcPts val="0"/>
              </a:spcAft>
              <a:buClr>
                <a:srgbClr val="76420D"/>
              </a:buClr>
              <a:buSzPts val="1600"/>
              <a:buFont typeface="Arial"/>
              <a:buNone/>
            </a:pPr>
            <a:r>
              <a:rPr lang="en-US" sz="1600" b="0" i="0" u="none" strike="noStrike" cap="none">
                <a:solidFill>
                  <a:srgbClr val="76420D"/>
                </a:solidFill>
                <a:latin typeface="Century Gothic"/>
                <a:ea typeface="Century Gothic"/>
                <a:cs typeface="Century Gothic"/>
                <a:sym typeface="Century Gothic"/>
              </a:rPr>
              <a:t>Must have job</a:t>
            </a:r>
            <a:endParaRPr sz="1600" b="0" i="0" u="none" strike="noStrike" cap="none">
              <a:solidFill>
                <a:srgbClr val="76420D"/>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SSI Income Limitations</a:t>
            </a:r>
            <a:endParaRPr/>
          </a:p>
        </p:txBody>
      </p:sp>
      <p:sp>
        <p:nvSpPr>
          <p:cNvPr id="269" name="Google Shape;269;p43"/>
          <p:cNvSpPr txBox="1">
            <a:spLocks noGrp="1"/>
          </p:cNvSpPr>
          <p:nvPr>
            <p:ph type="body" idx="1"/>
          </p:nvPr>
        </p:nvSpPr>
        <p:spPr>
          <a:xfrm>
            <a:off x="304800" y="2286000"/>
            <a:ext cx="8610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Income – Generally,  SSA counts as income anything a person receives that can be used for food and shelter.</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SSA categorizes income as either </a:t>
            </a:r>
            <a:r>
              <a:rPr lang="en-US" b="1"/>
              <a:t>earned </a:t>
            </a:r>
            <a:r>
              <a:rPr lang="en-US"/>
              <a:t>or </a:t>
            </a:r>
            <a:r>
              <a:rPr lang="en-US" b="1"/>
              <a:t>unearned</a:t>
            </a:r>
            <a:endParaRPr/>
          </a:p>
          <a:p>
            <a:pPr marL="742950" lvl="1" indent="-184150" algn="l" rtl="0">
              <a:spcBef>
                <a:spcPts val="320"/>
              </a:spcBef>
              <a:spcAft>
                <a:spcPts val="0"/>
              </a:spcAft>
              <a:buClr>
                <a:srgbClr val="76420D"/>
              </a:buClr>
              <a:buSzPts val="1600"/>
              <a:buNone/>
            </a:pPr>
            <a:endParaRPr u="sng"/>
          </a:p>
          <a:p>
            <a:pPr marL="742950" lvl="1" indent="-285750" algn="l" rtl="0">
              <a:spcBef>
                <a:spcPts val="320"/>
              </a:spcBef>
              <a:spcAft>
                <a:spcPts val="0"/>
              </a:spcAft>
              <a:buClr>
                <a:srgbClr val="76420D"/>
              </a:buClr>
              <a:buSzPts val="1600"/>
              <a:buChar char="o"/>
            </a:pPr>
            <a:r>
              <a:rPr lang="en-US" u="sng"/>
              <a:t>Earned income</a:t>
            </a:r>
            <a:r>
              <a:rPr lang="en-US"/>
              <a:t> includes wages, net earnings from self-employment, royalties, honoraria for services rendered.</a:t>
            </a:r>
            <a:endParaRPr/>
          </a:p>
          <a:p>
            <a:pPr marL="457200" lvl="1" indent="0" algn="l" rtl="0">
              <a:spcBef>
                <a:spcPts val="320"/>
              </a:spcBef>
              <a:spcAft>
                <a:spcPts val="0"/>
              </a:spcAft>
              <a:buClr>
                <a:srgbClr val="76420D"/>
              </a:buClr>
              <a:buSzPts val="1600"/>
              <a:buNone/>
            </a:pPr>
            <a:endParaRPr/>
          </a:p>
          <a:p>
            <a:pPr marL="742950" lvl="1" indent="-285750" algn="l" rtl="0">
              <a:spcBef>
                <a:spcPts val="320"/>
              </a:spcBef>
              <a:spcAft>
                <a:spcPts val="0"/>
              </a:spcAft>
              <a:buClr>
                <a:srgbClr val="76420D"/>
              </a:buClr>
              <a:buSzPts val="1600"/>
              <a:buChar char="o"/>
            </a:pPr>
            <a:r>
              <a:rPr lang="en-US" u="sng"/>
              <a:t>Unearned income</a:t>
            </a:r>
            <a:r>
              <a:rPr lang="en-US"/>
              <a:t> includes worker’s compensation, disability benefits, veteran benefits, pension and retirement payments. </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457200" y="894270"/>
            <a:ext cx="8229600" cy="934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SSI Income Counting Rules</a:t>
            </a:r>
            <a:endParaRPr/>
          </a:p>
        </p:txBody>
      </p:sp>
      <p:sp>
        <p:nvSpPr>
          <p:cNvPr id="275" name="Google Shape;275;p44"/>
          <p:cNvSpPr txBox="1">
            <a:spLocks noGrp="1"/>
          </p:cNvSpPr>
          <p:nvPr>
            <p:ph type="body" idx="1"/>
          </p:nvPr>
        </p:nvSpPr>
        <p:spPr>
          <a:xfrm>
            <a:off x="457200" y="2057401"/>
            <a:ext cx="8229600" cy="21335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To determine </a:t>
            </a:r>
            <a:r>
              <a:rPr lang="en-US" b="1"/>
              <a:t>Countable Income:</a:t>
            </a:r>
            <a:endParaRPr/>
          </a:p>
          <a:p>
            <a:pPr marL="742950" lvl="1" indent="-285750" algn="l" rtl="0">
              <a:spcBef>
                <a:spcPts val="320"/>
              </a:spcBef>
              <a:spcAft>
                <a:spcPts val="0"/>
              </a:spcAft>
              <a:buClr>
                <a:srgbClr val="76420D"/>
              </a:buClr>
              <a:buSzPts val="1600"/>
              <a:buChar char="o"/>
            </a:pPr>
            <a:r>
              <a:rPr lang="en-US"/>
              <a:t>CI = UI + EI</a:t>
            </a:r>
            <a:endParaRPr/>
          </a:p>
          <a:p>
            <a:pPr marL="1143000" lvl="2" indent="-228600" algn="l" rtl="0">
              <a:spcBef>
                <a:spcPts val="320"/>
              </a:spcBef>
              <a:spcAft>
                <a:spcPts val="0"/>
              </a:spcAft>
              <a:buClr>
                <a:srgbClr val="76420D"/>
              </a:buClr>
              <a:buSzPts val="1600"/>
              <a:buChar char="•"/>
            </a:pPr>
            <a:r>
              <a:rPr lang="en-US"/>
              <a:t>Unearned income (UI)</a:t>
            </a:r>
            <a:endParaRPr/>
          </a:p>
          <a:p>
            <a:pPr marL="1600200" lvl="3" indent="-228600" algn="l" rtl="0">
              <a:spcBef>
                <a:spcPts val="320"/>
              </a:spcBef>
              <a:spcAft>
                <a:spcPts val="0"/>
              </a:spcAft>
              <a:buClr>
                <a:srgbClr val="76420D"/>
              </a:buClr>
              <a:buSzPts val="1600"/>
              <a:buChar char="o"/>
            </a:pPr>
            <a:r>
              <a:rPr lang="en-US"/>
              <a:t>$$$ - $20 general disregard</a:t>
            </a:r>
            <a:endParaRPr/>
          </a:p>
          <a:p>
            <a:pPr marL="1143000" lvl="2" indent="-228600" algn="l" rtl="0">
              <a:spcBef>
                <a:spcPts val="320"/>
              </a:spcBef>
              <a:spcAft>
                <a:spcPts val="0"/>
              </a:spcAft>
              <a:buClr>
                <a:srgbClr val="76420D"/>
              </a:buClr>
              <a:buSzPts val="1600"/>
              <a:buChar char="•"/>
            </a:pPr>
            <a:r>
              <a:rPr lang="en-US"/>
              <a:t>Earned income (EI)</a:t>
            </a:r>
            <a:endParaRPr/>
          </a:p>
          <a:p>
            <a:pPr marL="1600200" lvl="3" indent="-228600" algn="l" rtl="0">
              <a:spcBef>
                <a:spcPts val="320"/>
              </a:spcBef>
              <a:spcAft>
                <a:spcPts val="0"/>
              </a:spcAft>
              <a:buClr>
                <a:srgbClr val="76420D"/>
              </a:buClr>
              <a:buSzPts val="1600"/>
              <a:buChar char="o"/>
            </a:pPr>
            <a:r>
              <a:rPr lang="en-US"/>
              <a:t>$$$ - $65 (earned income disregard) divided by </a:t>
            </a:r>
            <a:r>
              <a:rPr lang="en-US" b="1"/>
              <a:t>HALF</a:t>
            </a:r>
            <a:endParaRPr/>
          </a:p>
          <a:p>
            <a:pPr marL="1600200" lvl="3" indent="-127000" algn="l" rtl="0">
              <a:spcBef>
                <a:spcPts val="320"/>
              </a:spcBef>
              <a:spcAft>
                <a:spcPts val="0"/>
              </a:spcAft>
              <a:buClr>
                <a:srgbClr val="76420D"/>
              </a:buClr>
              <a:buSzPts val="1600"/>
              <a:buNone/>
            </a:pPr>
            <a:endParaRPr/>
          </a:p>
          <a:p>
            <a:pPr marL="457200" lvl="1" indent="0" algn="l" rtl="0">
              <a:spcBef>
                <a:spcPts val="320"/>
              </a:spcBef>
              <a:spcAft>
                <a:spcPts val="0"/>
              </a:spcAft>
              <a:buClr>
                <a:srgbClr val="76420D"/>
              </a:buClr>
              <a:buSzPts val="1600"/>
              <a:buNone/>
            </a:pPr>
            <a:endParaRPr/>
          </a:p>
        </p:txBody>
      </p:sp>
      <p:sp>
        <p:nvSpPr>
          <p:cNvPr id="276" name="Google Shape;276;p44"/>
          <p:cNvSpPr txBox="1"/>
          <p:nvPr/>
        </p:nvSpPr>
        <p:spPr>
          <a:xfrm>
            <a:off x="457200" y="4191000"/>
            <a:ext cx="8229600" cy="106679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76420D"/>
              </a:buClr>
              <a:buSzPts val="2400"/>
              <a:buFont typeface="Arial"/>
              <a:buNone/>
            </a:pPr>
            <a:r>
              <a:rPr lang="en-US" sz="2400">
                <a:solidFill>
                  <a:srgbClr val="76420D"/>
                </a:solidFill>
                <a:latin typeface="Century Gothic"/>
                <a:ea typeface="Century Gothic"/>
                <a:cs typeface="Century Gothic"/>
                <a:sym typeface="Century Gothic"/>
              </a:rPr>
              <a:t>Example: </a:t>
            </a:r>
            <a:endParaRPr/>
          </a:p>
          <a:p>
            <a:pPr marL="457200" marR="0" lvl="1" indent="0" algn="l" rtl="0">
              <a:spcBef>
                <a:spcPts val="320"/>
              </a:spcBef>
              <a:spcAft>
                <a:spcPts val="0"/>
              </a:spcAft>
              <a:buClr>
                <a:srgbClr val="76420D"/>
              </a:buClr>
              <a:buSzPts val="1600"/>
              <a:buFont typeface="Courier New"/>
              <a:buNone/>
            </a:pPr>
            <a:r>
              <a:rPr lang="en-US" sz="1600" b="0" i="0" u="none" strike="noStrike" cap="none">
                <a:solidFill>
                  <a:srgbClr val="76420D"/>
                </a:solidFill>
                <a:latin typeface="Century Gothic"/>
                <a:ea typeface="Century Gothic"/>
                <a:cs typeface="Century Gothic"/>
                <a:sym typeface="Century Gothic"/>
              </a:rPr>
              <a:t>Bob receives $500/month from his aunt and $465/month from his job. What is his COUNTABLE income?</a:t>
            </a:r>
            <a:endParaRPr sz="1600" b="1" i="0" u="none" strike="noStrike" cap="none">
              <a:solidFill>
                <a:srgbClr val="76420D"/>
              </a:solidFill>
              <a:latin typeface="Century Gothic"/>
              <a:ea typeface="Century Gothic"/>
              <a:cs typeface="Century Gothic"/>
              <a:sym typeface="Century Gothic"/>
            </a:endParaRPr>
          </a:p>
          <a:p>
            <a:pPr marL="1600200" marR="0" lvl="3" indent="-127000" algn="l" rtl="0">
              <a:spcBef>
                <a:spcPts val="320"/>
              </a:spcBef>
              <a:spcAft>
                <a:spcPts val="0"/>
              </a:spcAft>
              <a:buClr>
                <a:srgbClr val="76420D"/>
              </a:buClr>
              <a:buSzPts val="1600"/>
              <a:buFont typeface="Courier New"/>
              <a:buNone/>
            </a:pPr>
            <a:endParaRPr sz="1600" b="0" i="0" u="none" strike="noStrike" cap="none">
              <a:solidFill>
                <a:srgbClr val="76420D"/>
              </a:solidFill>
              <a:latin typeface="Century Gothic"/>
              <a:ea typeface="Century Gothic"/>
              <a:cs typeface="Century Gothic"/>
              <a:sym typeface="Century Gothic"/>
            </a:endParaRPr>
          </a:p>
          <a:p>
            <a:pPr marL="457200" marR="0" lvl="1" indent="0" algn="l" rtl="0">
              <a:spcBef>
                <a:spcPts val="320"/>
              </a:spcBef>
              <a:spcAft>
                <a:spcPts val="0"/>
              </a:spcAft>
              <a:buClr>
                <a:srgbClr val="76420D"/>
              </a:buClr>
              <a:buSzPts val="1600"/>
              <a:buFont typeface="Courier New"/>
              <a:buNone/>
            </a:pPr>
            <a:endParaRPr sz="1600" b="0" i="0" u="none" strike="noStrike" cap="none">
              <a:solidFill>
                <a:srgbClr val="76420D"/>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5" descr="C:\Users\Coby\Desktop\PUB benefits\Example of SSI Counting - from SSI notice.tif"/>
          <p:cNvPicPr preferRelativeResize="0"/>
          <p:nvPr/>
        </p:nvPicPr>
        <p:blipFill rotWithShape="1">
          <a:blip r:embed="rId3">
            <a:alphaModFix/>
          </a:blip>
          <a:srcRect/>
          <a:stretch/>
        </p:blipFill>
        <p:spPr>
          <a:xfrm>
            <a:off x="76199" y="1050923"/>
            <a:ext cx="6196013" cy="5807075"/>
          </a:xfrm>
          <a:prstGeom prst="rect">
            <a:avLst/>
          </a:prstGeom>
          <a:noFill/>
          <a:ln>
            <a:noFill/>
          </a:ln>
        </p:spPr>
      </p:pic>
      <p:sp>
        <p:nvSpPr>
          <p:cNvPr id="282" name="Google Shape;282;p45"/>
          <p:cNvSpPr/>
          <p:nvPr/>
        </p:nvSpPr>
        <p:spPr>
          <a:xfrm>
            <a:off x="88232" y="4191000"/>
            <a:ext cx="6629400" cy="914400"/>
          </a:xfrm>
          <a:prstGeom prst="ellipse">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283" name="Google Shape;283;p45"/>
          <p:cNvSpPr/>
          <p:nvPr/>
        </p:nvSpPr>
        <p:spPr>
          <a:xfrm>
            <a:off x="-24063" y="4953000"/>
            <a:ext cx="6845968" cy="1010730"/>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284" name="Google Shape;284;p45"/>
          <p:cNvSpPr txBox="1"/>
          <p:nvPr/>
        </p:nvSpPr>
        <p:spPr>
          <a:xfrm>
            <a:off x="6821905" y="4427530"/>
            <a:ext cx="2205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6420D"/>
                </a:solidFill>
                <a:latin typeface="Palatino Linotype"/>
                <a:ea typeface="Palatino Linotype"/>
                <a:cs typeface="Palatino Linotype"/>
                <a:sym typeface="Palatino Linotype"/>
              </a:rPr>
              <a:t>Unearned (SSDI)</a:t>
            </a:r>
            <a:endParaRPr sz="1800">
              <a:solidFill>
                <a:srgbClr val="76420D"/>
              </a:solidFill>
              <a:latin typeface="Palatino Linotype"/>
              <a:ea typeface="Palatino Linotype"/>
              <a:cs typeface="Palatino Linotype"/>
              <a:sym typeface="Palatino Linotype"/>
            </a:endParaRPr>
          </a:p>
        </p:txBody>
      </p:sp>
      <p:sp>
        <p:nvSpPr>
          <p:cNvPr id="285" name="Google Shape;285;p45"/>
          <p:cNvSpPr txBox="1"/>
          <p:nvPr/>
        </p:nvSpPr>
        <p:spPr>
          <a:xfrm>
            <a:off x="6935290" y="5458365"/>
            <a:ext cx="2205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6420D"/>
                </a:solidFill>
                <a:latin typeface="Palatino Linotype"/>
                <a:ea typeface="Palatino Linotype"/>
                <a:cs typeface="Palatino Linotype"/>
                <a:sym typeface="Palatino Linotype"/>
              </a:rPr>
              <a:t>Earned (Wages)</a:t>
            </a:r>
            <a:endParaRPr sz="1800">
              <a:solidFill>
                <a:srgbClr val="76420D"/>
              </a:solidFill>
              <a:latin typeface="Palatino Linotype"/>
              <a:ea typeface="Palatino Linotype"/>
              <a:cs typeface="Palatino Linotype"/>
              <a:sym typeface="Palatino Linotype"/>
            </a:endParaRPr>
          </a:p>
        </p:txBody>
      </p:sp>
      <p:sp>
        <p:nvSpPr>
          <p:cNvPr id="286" name="Google Shape;286;p45"/>
          <p:cNvSpPr/>
          <p:nvPr/>
        </p:nvSpPr>
        <p:spPr>
          <a:xfrm>
            <a:off x="5071265" y="4427530"/>
            <a:ext cx="1200948" cy="1881845"/>
          </a:xfrm>
          <a:prstGeom prst="ellipse">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cxnSp>
        <p:nvCxnSpPr>
          <p:cNvPr id="287" name="Google Shape;287;p45"/>
          <p:cNvCxnSpPr>
            <a:stCxn id="286" idx="0"/>
          </p:cNvCxnSpPr>
          <p:nvPr/>
        </p:nvCxnSpPr>
        <p:spPr>
          <a:xfrm rot="10800000">
            <a:off x="5186339" y="2545630"/>
            <a:ext cx="485400" cy="1881900"/>
          </a:xfrm>
          <a:prstGeom prst="straightConnector1">
            <a:avLst/>
          </a:prstGeom>
          <a:noFill/>
          <a:ln w="9525" cap="flat" cmpd="sng">
            <a:solidFill>
              <a:schemeClr val="accent1"/>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par>
                                <p:cTn id="8" presetID="10" presetClass="entr" presetSubtype="0" fill="hold"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500"/>
                                        <p:tgtEl>
                                          <p:spTgt spid="2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animEffect transition="in" filter="fade">
                                      <p:cBhvr>
                                        <p:cTn id="15" dur="500"/>
                                        <p:tgtEl>
                                          <p:spTgt spid="283"/>
                                        </p:tgtEl>
                                      </p:cBhvr>
                                    </p:animEffect>
                                  </p:childTnLst>
                                </p:cTn>
                              </p:par>
                              <p:par>
                                <p:cTn id="16" presetID="10" presetClass="exit" presetSubtype="0" fill="hold" nodeType="withEffect">
                                  <p:stCondLst>
                                    <p:cond delay="0"/>
                                  </p:stCondLst>
                                  <p:childTnLst>
                                    <p:animEffect transition="out" filter="fade">
                                      <p:cBhvr>
                                        <p:cTn id="17" dur="500"/>
                                        <p:tgtEl>
                                          <p:spTgt spid="284"/>
                                        </p:tgtEl>
                                      </p:cBhvr>
                                    </p:animEffect>
                                    <p:set>
                                      <p:cBhvr>
                                        <p:cTn id="18" dur="1" fill="hold">
                                          <p:stCondLst>
                                            <p:cond delay="500"/>
                                          </p:stCondLst>
                                        </p:cTn>
                                        <p:tgtEl>
                                          <p:spTgt spid="28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82"/>
                                        </p:tgtEl>
                                      </p:cBhvr>
                                    </p:animEffect>
                                    <p:set>
                                      <p:cBhvr>
                                        <p:cTn id="21" dur="1" fill="hold">
                                          <p:stCondLst>
                                            <p:cond delay="500"/>
                                          </p:stCondLst>
                                        </p:cTn>
                                        <p:tgtEl>
                                          <p:spTgt spid="28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85"/>
                                        </p:tgtEl>
                                        <p:attrNameLst>
                                          <p:attrName>style.visibility</p:attrName>
                                        </p:attrNameLst>
                                      </p:cBhvr>
                                      <p:to>
                                        <p:strVal val="visible"/>
                                      </p:to>
                                    </p:set>
                                    <p:animEffect transition="in" filter="fade">
                                      <p:cBhvr>
                                        <p:cTn id="24" dur="500"/>
                                        <p:tgtEl>
                                          <p:spTgt spid="2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6"/>
                                        </p:tgtEl>
                                        <p:attrNameLst>
                                          <p:attrName>style.visibility</p:attrName>
                                        </p:attrNameLst>
                                      </p:cBhvr>
                                      <p:to>
                                        <p:strVal val="visible"/>
                                      </p:to>
                                    </p:set>
                                    <p:animEffect transition="in" filter="fade">
                                      <p:cBhvr>
                                        <p:cTn id="29" dur="500"/>
                                        <p:tgtEl>
                                          <p:spTgt spid="286"/>
                                        </p:tgtEl>
                                      </p:cBhvr>
                                    </p:animEffect>
                                  </p:childTnLst>
                                </p:cTn>
                              </p:par>
                              <p:par>
                                <p:cTn id="30" presetID="1" presetClass="exit" presetSubtype="0" fill="hold" nodeType="withEffect">
                                  <p:stCondLst>
                                    <p:cond delay="0"/>
                                  </p:stCondLst>
                                  <p:childTnLst>
                                    <p:set>
                                      <p:cBhvr>
                                        <p:cTn id="31" dur="1" fill="hold">
                                          <p:stCondLst>
                                            <p:cond delay="1"/>
                                          </p:stCondLst>
                                        </p:cTn>
                                        <p:tgtEl>
                                          <p:spTgt spid="285"/>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28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7"/>
                                        </p:tgtEl>
                                        <p:attrNameLst>
                                          <p:attrName>style.visibility</p:attrName>
                                        </p:attrNameLst>
                                      </p:cBhvr>
                                      <p:to>
                                        <p:strVal val="visible"/>
                                      </p:to>
                                    </p:set>
                                    <p:animEffect transition="in" filter="fade">
                                      <p:cBhvr>
                                        <p:cTn id="38" dur="500"/>
                                        <p:tgtEl>
                                          <p:spTgt spid="28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28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1"/>
                                          </p:stCondLst>
                                        </p:cTn>
                                        <p:tgtEl>
                                          <p:spTgt spid="2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SSI Program</a:t>
            </a:r>
            <a:endParaRPr/>
          </a:p>
        </p:txBody>
      </p:sp>
      <p:sp>
        <p:nvSpPr>
          <p:cNvPr id="294" name="Google Shape;294;p46"/>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76420D"/>
              </a:buClr>
              <a:buSzPct val="100000"/>
              <a:buChar char="•"/>
            </a:pPr>
            <a:r>
              <a:rPr lang="en-US" dirty="0"/>
              <a:t>Payments begin from date of application, no retroactive benefits past application date. </a:t>
            </a:r>
            <a:endParaRPr dirty="0"/>
          </a:p>
          <a:p>
            <a:pPr marL="342900" lvl="0" indent="-201930" algn="l" rtl="0">
              <a:spcBef>
                <a:spcPts val="444"/>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dirty="0"/>
              <a:t>SSI pays a monthly cash benefit depending upon the recipient’s household. Generally, SSI recipients receive up to </a:t>
            </a:r>
            <a:r>
              <a:rPr lang="en-US" dirty="0" smtClean="0"/>
              <a:t>$841 </a:t>
            </a:r>
            <a:r>
              <a:rPr lang="en-US" dirty="0"/>
              <a:t>+ SSP of $22.10 = $ </a:t>
            </a:r>
            <a:r>
              <a:rPr lang="en-US" dirty="0" smtClean="0"/>
              <a:t>863.10</a:t>
            </a:r>
            <a:endParaRPr dirty="0"/>
          </a:p>
          <a:p>
            <a:pPr marL="342900" lvl="0" indent="-201930" algn="l" rtl="0">
              <a:spcBef>
                <a:spcPts val="444"/>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dirty="0"/>
              <a:t>SSI will not pay a disabled person monthly cash benefits if recipient’s household countable income surpasses SSI’s amount of </a:t>
            </a:r>
            <a:r>
              <a:rPr lang="en-US" dirty="0" smtClean="0"/>
              <a:t>$841. </a:t>
            </a:r>
            <a:endParaRPr dirty="0"/>
          </a:p>
          <a:p>
            <a:pPr marL="342900" lvl="0" indent="-201930" algn="l" rtl="0">
              <a:spcBef>
                <a:spcPts val="444"/>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dirty="0"/>
              <a:t>In PA &amp; NJ, automatically enrolled in Medicaid.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Effect transition="in" filter="fade">
                                      <p:cBhvr>
                                        <p:cTn id="7" dur="1000"/>
                                        <p:tgtEl>
                                          <p:spTgt spid="294">
                                            <p:txEl>
                                              <p:pRg st="0" end="0"/>
                                            </p:txEl>
                                          </p:spTgt>
                                        </p:tgtEl>
                                      </p:cBhvr>
                                    </p:animEffect>
                                    <p:anim calcmode="lin" valueType="num">
                                      <p:cBhvr>
                                        <p:cTn id="8" dur="1000" fill="hold"/>
                                        <p:tgtEl>
                                          <p:spTgt spid="2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4">
                                            <p:txEl>
                                              <p:pRg st="2" end="2"/>
                                            </p:txEl>
                                          </p:spTgt>
                                        </p:tgtEl>
                                        <p:attrNameLst>
                                          <p:attrName>style.visibility</p:attrName>
                                        </p:attrNameLst>
                                      </p:cBhvr>
                                      <p:to>
                                        <p:strVal val="visible"/>
                                      </p:to>
                                    </p:set>
                                    <p:animEffect transition="in" filter="fade">
                                      <p:cBhvr>
                                        <p:cTn id="14" dur="1000"/>
                                        <p:tgtEl>
                                          <p:spTgt spid="294">
                                            <p:txEl>
                                              <p:pRg st="2" end="2"/>
                                            </p:txEl>
                                          </p:spTgt>
                                        </p:tgtEl>
                                      </p:cBhvr>
                                    </p:animEffect>
                                    <p:anim calcmode="lin" valueType="num">
                                      <p:cBhvr>
                                        <p:cTn id="15" dur="1000" fill="hold"/>
                                        <p:tgtEl>
                                          <p:spTgt spid="2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4">
                                            <p:txEl>
                                              <p:pRg st="4" end="4"/>
                                            </p:txEl>
                                          </p:spTgt>
                                        </p:tgtEl>
                                        <p:attrNameLst>
                                          <p:attrName>style.visibility</p:attrName>
                                        </p:attrNameLst>
                                      </p:cBhvr>
                                      <p:to>
                                        <p:strVal val="visible"/>
                                      </p:to>
                                    </p:set>
                                    <p:animEffect transition="in" filter="fade">
                                      <p:cBhvr>
                                        <p:cTn id="21" dur="1000"/>
                                        <p:tgtEl>
                                          <p:spTgt spid="294">
                                            <p:txEl>
                                              <p:pRg st="4" end="4"/>
                                            </p:txEl>
                                          </p:spTgt>
                                        </p:tgtEl>
                                      </p:cBhvr>
                                    </p:animEffect>
                                    <p:anim calcmode="lin" valueType="num">
                                      <p:cBhvr>
                                        <p:cTn id="22" dur="1000" fill="hold"/>
                                        <p:tgtEl>
                                          <p:spTgt spid="29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4">
                                            <p:txEl>
                                              <p:pRg st="6" end="6"/>
                                            </p:txEl>
                                          </p:spTgt>
                                        </p:tgtEl>
                                        <p:attrNameLst>
                                          <p:attrName>style.visibility</p:attrName>
                                        </p:attrNameLst>
                                      </p:cBhvr>
                                      <p:to>
                                        <p:strVal val="visible"/>
                                      </p:to>
                                    </p:set>
                                    <p:animEffect transition="in" filter="fade">
                                      <p:cBhvr>
                                        <p:cTn id="28" dur="1000"/>
                                        <p:tgtEl>
                                          <p:spTgt spid="294">
                                            <p:txEl>
                                              <p:pRg st="6" end="6"/>
                                            </p:txEl>
                                          </p:spTgt>
                                        </p:tgtEl>
                                      </p:cBhvr>
                                    </p:animEffect>
                                    <p:anim calcmode="lin" valueType="num">
                                      <p:cBhvr>
                                        <p:cTn id="29" dur="1000" fill="hold"/>
                                        <p:tgtEl>
                                          <p:spTgt spid="29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9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Concurrent Benefits</a:t>
            </a:r>
            <a:endParaRPr/>
          </a:p>
        </p:txBody>
      </p:sp>
      <p:sp>
        <p:nvSpPr>
          <p:cNvPr id="300" name="Google Shape;300;p47"/>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76420D"/>
              </a:buClr>
              <a:buSzPct val="100000"/>
              <a:buChar char="•"/>
            </a:pPr>
            <a:r>
              <a:rPr lang="en-US" dirty="0"/>
              <a:t> </a:t>
            </a:r>
            <a:r>
              <a:rPr lang="en-US" dirty="0" smtClean="0"/>
              <a:t>Can a person receive </a:t>
            </a:r>
            <a:r>
              <a:rPr lang="en-US" dirty="0"/>
              <a:t>both SSI and </a:t>
            </a:r>
            <a:r>
              <a:rPr lang="en-US" dirty="0" smtClean="0"/>
              <a:t>SSDI?</a:t>
            </a:r>
            <a:endParaRPr dirty="0"/>
          </a:p>
          <a:p>
            <a:pPr marL="342900" lvl="0" indent="-201930" algn="l" rtl="0">
              <a:spcBef>
                <a:spcPts val="444"/>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dirty="0"/>
              <a:t>For example: If a person receives a payment of $300 in SSDI, and meets other requirements (like resources), they will receive an SSI payment to make up the difference between the FBR amount </a:t>
            </a:r>
            <a:r>
              <a:rPr lang="en-US" dirty="0" smtClean="0"/>
              <a:t>($841) </a:t>
            </a:r>
            <a:r>
              <a:rPr lang="en-US" dirty="0"/>
              <a:t>and the SSDI amount.</a:t>
            </a:r>
            <a:endParaRPr dirty="0"/>
          </a:p>
          <a:p>
            <a:pPr marL="742950" lvl="1" indent="-285750" algn="l" rtl="0">
              <a:spcBef>
                <a:spcPts val="296"/>
              </a:spcBef>
              <a:spcAft>
                <a:spcPts val="0"/>
              </a:spcAft>
              <a:buClr>
                <a:srgbClr val="76420D"/>
              </a:buClr>
              <a:buSzPct val="100000"/>
              <a:buChar char="o"/>
            </a:pPr>
            <a:r>
              <a:rPr lang="en-US" dirty="0"/>
              <a:t>SSDI is unearned income; So if Bob has SSDI of $300, his UI is $280 ($300 - $20 disregard).  Assuming no other income, his countable income is the same. Subtract CI from FBR  </a:t>
            </a:r>
            <a:r>
              <a:rPr lang="en-US" dirty="0" smtClean="0"/>
              <a:t>($841 </a:t>
            </a:r>
            <a:r>
              <a:rPr lang="en-US" dirty="0"/>
              <a:t>- $280) for SSI payment ($</a:t>
            </a:r>
            <a:r>
              <a:rPr lang="en-US" dirty="0" smtClean="0"/>
              <a:t>561)</a:t>
            </a:r>
            <a:endParaRPr dirty="0"/>
          </a:p>
          <a:p>
            <a:pPr marL="742950" lvl="1" indent="-191769" algn="l" rtl="0">
              <a:spcBef>
                <a:spcPts val="296"/>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dirty="0"/>
              <a:t>Dual </a:t>
            </a:r>
            <a:r>
              <a:rPr lang="en-US" dirty="0" err="1"/>
              <a:t>eligibles</a:t>
            </a:r>
            <a:r>
              <a:rPr lang="en-US" dirty="0"/>
              <a:t> receive both Medicaid and Medicare – and remember SPBP for any extra prescription costs.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2" end="2"/>
                                            </p:txEl>
                                          </p:spTgt>
                                        </p:tgtEl>
                                        <p:attrNameLst>
                                          <p:attrName>style.visibility</p:attrName>
                                        </p:attrNameLst>
                                      </p:cBhvr>
                                      <p:to>
                                        <p:strVal val="visible"/>
                                      </p:to>
                                    </p:set>
                                    <p:animEffect transition="in" filter="fade">
                                      <p:cBhvr>
                                        <p:cTn id="7" dur="500"/>
                                        <p:tgtEl>
                                          <p:spTgt spid="30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0">
                                            <p:txEl>
                                              <p:pRg st="3" end="3"/>
                                            </p:txEl>
                                          </p:spTgt>
                                        </p:tgtEl>
                                        <p:attrNameLst>
                                          <p:attrName>style.visibility</p:attrName>
                                        </p:attrNameLst>
                                      </p:cBhvr>
                                      <p:to>
                                        <p:strVal val="visible"/>
                                      </p:to>
                                    </p:set>
                                    <p:animEffect transition="in" filter="fade">
                                      <p:cBhvr>
                                        <p:cTn id="10" dur="500"/>
                                        <p:tgtEl>
                                          <p:spTgt spid="30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0">
                                            <p:txEl>
                                              <p:pRg st="5" end="5"/>
                                            </p:txEl>
                                          </p:spTgt>
                                        </p:tgtEl>
                                        <p:attrNameLst>
                                          <p:attrName>style.visibility</p:attrName>
                                        </p:attrNameLst>
                                      </p:cBhvr>
                                      <p:to>
                                        <p:strVal val="visible"/>
                                      </p:to>
                                    </p:set>
                                    <p:animEffect transition="in" filter="fade">
                                      <p:cBhvr>
                                        <p:cTn id="15" dur="500"/>
                                        <p:tgtEl>
                                          <p:spTgt spid="3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457200" y="971080"/>
            <a:ext cx="8229600" cy="92172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2"/>
              </a:buClr>
              <a:buSzPct val="100000"/>
              <a:buFont typeface="Palatino Linotype"/>
              <a:buNone/>
            </a:pPr>
            <a:r>
              <a:rPr lang="en-US" sz="2800" dirty="0"/>
              <a:t>Telling the Difference </a:t>
            </a:r>
            <a:br>
              <a:rPr lang="en-US" sz="2800" dirty="0"/>
            </a:br>
            <a:r>
              <a:rPr lang="en-US" sz="2800" dirty="0"/>
              <a:t>BTW SSI &amp; SSDI</a:t>
            </a:r>
            <a:endParaRPr sz="2800" dirty="0"/>
          </a:p>
        </p:txBody>
      </p:sp>
      <p:sp>
        <p:nvSpPr>
          <p:cNvPr id="306" name="Google Shape;306;p48"/>
          <p:cNvSpPr txBox="1">
            <a:spLocks noGrp="1"/>
          </p:cNvSpPr>
          <p:nvPr>
            <p:ph type="body" idx="1"/>
          </p:nvPr>
        </p:nvSpPr>
        <p:spPr>
          <a:xfrm>
            <a:off x="457200" y="1600200"/>
            <a:ext cx="4040188" cy="609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6420D"/>
              </a:buClr>
              <a:buSzPts val="2400"/>
              <a:buNone/>
            </a:pPr>
            <a:r>
              <a:rPr lang="en-US" dirty="0"/>
              <a:t>SSDI</a:t>
            </a:r>
            <a:endParaRPr dirty="0"/>
          </a:p>
        </p:txBody>
      </p:sp>
      <p:sp>
        <p:nvSpPr>
          <p:cNvPr id="307" name="Google Shape;307;p48"/>
          <p:cNvSpPr txBox="1">
            <a:spLocks noGrp="1"/>
          </p:cNvSpPr>
          <p:nvPr>
            <p:ph type="body" idx="2"/>
          </p:nvPr>
        </p:nvSpPr>
        <p:spPr>
          <a:xfrm>
            <a:off x="4648200" y="1600200"/>
            <a:ext cx="4041775" cy="609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6420D"/>
              </a:buClr>
              <a:buSzPts val="2400"/>
              <a:buNone/>
            </a:pPr>
            <a:r>
              <a:rPr lang="en-US" dirty="0"/>
              <a:t>SSI</a:t>
            </a:r>
            <a:endParaRPr dirty="0"/>
          </a:p>
        </p:txBody>
      </p:sp>
      <p:sp>
        <p:nvSpPr>
          <p:cNvPr id="308" name="Google Shape;308;p48"/>
          <p:cNvSpPr txBox="1">
            <a:spLocks noGrp="1"/>
          </p:cNvSpPr>
          <p:nvPr>
            <p:ph type="body" idx="3"/>
          </p:nvPr>
        </p:nvSpPr>
        <p:spPr>
          <a:xfrm>
            <a:off x="457200" y="2212848"/>
            <a:ext cx="4041648" cy="3913632"/>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rgbClr val="76420D"/>
              </a:buClr>
              <a:buSzPts val="2400"/>
              <a:buNone/>
            </a:pPr>
            <a:endParaRPr dirty="0"/>
          </a:p>
          <a:p>
            <a:pPr marL="342900" lvl="0" indent="-190500" algn="l" rtl="0">
              <a:spcBef>
                <a:spcPts val="480"/>
              </a:spcBef>
              <a:spcAft>
                <a:spcPts val="0"/>
              </a:spcAft>
              <a:buClr>
                <a:srgbClr val="76420D"/>
              </a:buClr>
              <a:buSzPts val="2400"/>
              <a:buNone/>
            </a:pPr>
            <a:endParaRPr dirty="0"/>
          </a:p>
          <a:p>
            <a:pPr marL="342900" lvl="0" indent="-190500" algn="l" rtl="0">
              <a:spcBef>
                <a:spcPts val="480"/>
              </a:spcBef>
              <a:spcAft>
                <a:spcPts val="0"/>
              </a:spcAft>
              <a:buClr>
                <a:srgbClr val="76420D"/>
              </a:buClr>
              <a:buSzPts val="2400"/>
              <a:buNone/>
            </a:pP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Char char="•"/>
            </a:pPr>
            <a:r>
              <a:rPr lang="en-US" dirty="0"/>
              <a:t>3</a:t>
            </a:r>
            <a:r>
              <a:rPr lang="en-US" baseline="30000" dirty="0"/>
              <a:t>rd</a:t>
            </a:r>
            <a:r>
              <a:rPr lang="en-US" dirty="0"/>
              <a:t> of the month?</a:t>
            </a:r>
            <a:endParaRPr dirty="0"/>
          </a:p>
          <a:p>
            <a:pPr marL="342900" lvl="0" indent="-342900" algn="l" rtl="0">
              <a:spcBef>
                <a:spcPts val="480"/>
              </a:spcBef>
              <a:spcAft>
                <a:spcPts val="0"/>
              </a:spcAft>
              <a:buClr>
                <a:srgbClr val="76420D"/>
              </a:buClr>
              <a:buSzPts val="2400"/>
              <a:buChar char="•"/>
            </a:pPr>
            <a:r>
              <a:rPr lang="en-US" dirty="0"/>
              <a:t>Medicare (RWB card)?</a:t>
            </a:r>
            <a:endParaRPr dirty="0"/>
          </a:p>
          <a:p>
            <a:pPr marL="342900" lvl="0" indent="-342900" algn="l" rtl="0">
              <a:spcBef>
                <a:spcPts val="480"/>
              </a:spcBef>
              <a:spcAft>
                <a:spcPts val="0"/>
              </a:spcAft>
              <a:buClr>
                <a:srgbClr val="76420D"/>
              </a:buClr>
              <a:buSzPts val="2400"/>
              <a:buChar char="•"/>
            </a:pPr>
            <a:r>
              <a:rPr lang="en-US" dirty="0"/>
              <a:t>More than </a:t>
            </a:r>
            <a:r>
              <a:rPr lang="en-US" dirty="0" smtClean="0"/>
              <a:t>$841 </a:t>
            </a:r>
            <a:r>
              <a:rPr lang="en-US" dirty="0"/>
              <a:t>per month?</a:t>
            </a:r>
            <a:endParaRPr dirty="0"/>
          </a:p>
        </p:txBody>
      </p:sp>
      <p:sp>
        <p:nvSpPr>
          <p:cNvPr id="309" name="Google Shape;309;p48"/>
          <p:cNvSpPr txBox="1">
            <a:spLocks noGrp="1"/>
          </p:cNvSpPr>
          <p:nvPr>
            <p:ph type="body" idx="4"/>
          </p:nvPr>
        </p:nvSpPr>
        <p:spPr>
          <a:xfrm>
            <a:off x="4672584" y="2212848"/>
            <a:ext cx="4041648" cy="3913187"/>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rgbClr val="76420D"/>
              </a:buClr>
              <a:buSzPts val="2400"/>
              <a:buNone/>
            </a:pPr>
            <a:endParaRPr dirty="0"/>
          </a:p>
          <a:p>
            <a:pPr marL="342900" lvl="0" indent="-190500" algn="l" rtl="0">
              <a:spcBef>
                <a:spcPts val="480"/>
              </a:spcBef>
              <a:spcAft>
                <a:spcPts val="0"/>
              </a:spcAft>
              <a:buClr>
                <a:srgbClr val="76420D"/>
              </a:buClr>
              <a:buSzPts val="2400"/>
              <a:buNone/>
            </a:pPr>
            <a:endParaRPr dirty="0"/>
          </a:p>
          <a:p>
            <a:pPr marL="342900" lvl="0" indent="-190500" algn="l" rtl="0">
              <a:spcBef>
                <a:spcPts val="480"/>
              </a:spcBef>
              <a:spcAft>
                <a:spcPts val="0"/>
              </a:spcAft>
              <a:buClr>
                <a:srgbClr val="76420D"/>
              </a:buClr>
              <a:buSzPts val="2400"/>
              <a:buNone/>
            </a:pP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Char char="•"/>
            </a:pPr>
            <a:r>
              <a:rPr lang="en-US" dirty="0"/>
              <a:t>1</a:t>
            </a:r>
            <a:r>
              <a:rPr lang="en-US" baseline="30000" dirty="0"/>
              <a:t>st</a:t>
            </a:r>
            <a:r>
              <a:rPr lang="en-US" dirty="0"/>
              <a:t> of the month?</a:t>
            </a:r>
            <a:endParaRPr dirty="0"/>
          </a:p>
          <a:p>
            <a:pPr marL="342900" lvl="0" indent="-342900" algn="l" rtl="0">
              <a:spcBef>
                <a:spcPts val="480"/>
              </a:spcBef>
              <a:spcAft>
                <a:spcPts val="0"/>
              </a:spcAft>
              <a:buClr>
                <a:srgbClr val="76420D"/>
              </a:buClr>
              <a:buSzPts val="2400"/>
              <a:buChar char="•"/>
            </a:pPr>
            <a:r>
              <a:rPr lang="en-US" dirty="0"/>
              <a:t>Medical Assistance?</a:t>
            </a:r>
            <a:endParaRPr dirty="0"/>
          </a:p>
          <a:p>
            <a:pPr marL="342900" lvl="0" indent="-342900" algn="l" rtl="0">
              <a:spcBef>
                <a:spcPts val="480"/>
              </a:spcBef>
              <a:spcAft>
                <a:spcPts val="0"/>
              </a:spcAft>
              <a:buClr>
                <a:srgbClr val="76420D"/>
              </a:buClr>
              <a:buSzPts val="2400"/>
              <a:buChar char="•"/>
            </a:pPr>
            <a:r>
              <a:rPr lang="en-US" dirty="0" smtClean="0"/>
              <a:t>$841 </a:t>
            </a:r>
            <a:r>
              <a:rPr lang="en-US" dirty="0"/>
              <a:t>or less?</a:t>
            </a:r>
            <a:endParaRPr dirty="0"/>
          </a:p>
        </p:txBody>
      </p:sp>
      <p:pic>
        <p:nvPicPr>
          <p:cNvPr id="310" name="Google Shape;310;p48" descr="C:\Users\Coby\Desktop\PUB benefits\SSDI Letterhead.tif"/>
          <p:cNvPicPr preferRelativeResize="0"/>
          <p:nvPr/>
        </p:nvPicPr>
        <p:blipFill rotWithShape="1">
          <a:blip r:embed="rId3">
            <a:alphaModFix/>
          </a:blip>
          <a:srcRect/>
          <a:stretch/>
        </p:blipFill>
        <p:spPr>
          <a:xfrm>
            <a:off x="424260" y="2238445"/>
            <a:ext cx="4108332" cy="1344175"/>
          </a:xfrm>
          <a:prstGeom prst="rect">
            <a:avLst/>
          </a:prstGeom>
          <a:noFill/>
          <a:ln>
            <a:noFill/>
          </a:ln>
        </p:spPr>
      </p:pic>
      <p:pic>
        <p:nvPicPr>
          <p:cNvPr id="311" name="Google Shape;311;p48" descr="C:\Users\Coby\Desktop\PUB benefits\SSI Letterhead.tif"/>
          <p:cNvPicPr preferRelativeResize="0"/>
          <p:nvPr/>
        </p:nvPicPr>
        <p:blipFill rotWithShape="1">
          <a:blip r:embed="rId4">
            <a:alphaModFix/>
          </a:blip>
          <a:srcRect/>
          <a:stretch/>
        </p:blipFill>
        <p:spPr>
          <a:xfrm>
            <a:off x="4709030" y="2292349"/>
            <a:ext cx="4434970" cy="1236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Effect transition="in" filter="circle(in)">
                                      <p:cBhvr>
                                        <p:cTn id="7" dur="2000"/>
                                        <p:tgtEl>
                                          <p:spTgt spid="30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10"/>
                                        </p:tgtEl>
                                        <p:attrNameLst>
                                          <p:attrName>style.visibility</p:attrName>
                                        </p:attrNameLst>
                                      </p:cBhvr>
                                      <p:to>
                                        <p:strVal val="visible"/>
                                      </p:to>
                                    </p:set>
                                    <p:animEffect transition="in" filter="circle(in)">
                                      <p:cBhvr>
                                        <p:cTn id="10" dur="2000"/>
                                        <p:tgtEl>
                                          <p:spTgt spid="3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8">
                                            <p:txEl>
                                              <p:pRg st="4" end="4"/>
                                            </p:txEl>
                                          </p:spTgt>
                                        </p:tgtEl>
                                        <p:attrNameLst>
                                          <p:attrName>style.visibility</p:attrName>
                                        </p:attrNameLst>
                                      </p:cBhvr>
                                      <p:to>
                                        <p:strVal val="visible"/>
                                      </p:to>
                                    </p:set>
                                    <p:animEffect transition="in" filter="circle(in)">
                                      <p:cBhvr>
                                        <p:cTn id="13" dur="2000"/>
                                        <p:tgtEl>
                                          <p:spTgt spid="30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08">
                                            <p:txEl>
                                              <p:pRg st="5" end="5"/>
                                            </p:txEl>
                                          </p:spTgt>
                                        </p:tgtEl>
                                        <p:attrNameLst>
                                          <p:attrName>style.visibility</p:attrName>
                                        </p:attrNameLst>
                                      </p:cBhvr>
                                      <p:to>
                                        <p:strVal val="visible"/>
                                      </p:to>
                                    </p:set>
                                    <p:animEffect transition="in" filter="circle(in)">
                                      <p:cBhvr>
                                        <p:cTn id="18" dur="2000"/>
                                        <p:tgtEl>
                                          <p:spTgt spid="30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08">
                                            <p:txEl>
                                              <p:pRg st="6" end="6"/>
                                            </p:txEl>
                                          </p:spTgt>
                                        </p:tgtEl>
                                        <p:attrNameLst>
                                          <p:attrName>style.visibility</p:attrName>
                                        </p:attrNameLst>
                                      </p:cBhvr>
                                      <p:to>
                                        <p:strVal val="visible"/>
                                      </p:to>
                                    </p:set>
                                    <p:animEffect transition="in" filter="circle(in)">
                                      <p:cBhvr>
                                        <p:cTn id="23" dur="2000"/>
                                        <p:tgtEl>
                                          <p:spTgt spid="30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07">
                                            <p:txEl>
                                              <p:pRg st="0" end="0"/>
                                            </p:txEl>
                                          </p:spTgt>
                                        </p:tgtEl>
                                        <p:attrNameLst>
                                          <p:attrName>style.visibility</p:attrName>
                                        </p:attrNameLst>
                                      </p:cBhvr>
                                      <p:to>
                                        <p:strVal val="visible"/>
                                      </p:to>
                                    </p:set>
                                    <p:animEffect transition="in" filter="circle(in)">
                                      <p:cBhvr>
                                        <p:cTn id="28" dur="2000"/>
                                        <p:tgtEl>
                                          <p:spTgt spid="307">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11"/>
                                        </p:tgtEl>
                                        <p:attrNameLst>
                                          <p:attrName>style.visibility</p:attrName>
                                        </p:attrNameLst>
                                      </p:cBhvr>
                                      <p:to>
                                        <p:strVal val="visible"/>
                                      </p:to>
                                    </p:set>
                                    <p:animEffect transition="in" filter="circle(in)">
                                      <p:cBhvr>
                                        <p:cTn id="31" dur="2000"/>
                                        <p:tgtEl>
                                          <p:spTgt spid="3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09">
                                            <p:txEl>
                                              <p:pRg st="4" end="4"/>
                                            </p:txEl>
                                          </p:spTgt>
                                        </p:tgtEl>
                                        <p:attrNameLst>
                                          <p:attrName>style.visibility</p:attrName>
                                        </p:attrNameLst>
                                      </p:cBhvr>
                                      <p:to>
                                        <p:strVal val="visible"/>
                                      </p:to>
                                    </p:set>
                                    <p:animEffect transition="in" filter="circle(in)">
                                      <p:cBhvr>
                                        <p:cTn id="34" dur="2000"/>
                                        <p:tgtEl>
                                          <p:spTgt spid="30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09">
                                            <p:txEl>
                                              <p:pRg st="5" end="5"/>
                                            </p:txEl>
                                          </p:spTgt>
                                        </p:tgtEl>
                                        <p:attrNameLst>
                                          <p:attrName>style.visibility</p:attrName>
                                        </p:attrNameLst>
                                      </p:cBhvr>
                                      <p:to>
                                        <p:strVal val="visible"/>
                                      </p:to>
                                    </p:set>
                                    <p:animEffect transition="in" filter="circle(in)">
                                      <p:cBhvr>
                                        <p:cTn id="39" dur="2000"/>
                                        <p:tgtEl>
                                          <p:spTgt spid="30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09">
                                            <p:txEl>
                                              <p:pRg st="6" end="6"/>
                                            </p:txEl>
                                          </p:spTgt>
                                        </p:tgtEl>
                                        <p:attrNameLst>
                                          <p:attrName>style.visibility</p:attrName>
                                        </p:attrNameLst>
                                      </p:cBhvr>
                                      <p:to>
                                        <p:strVal val="visible"/>
                                      </p:to>
                                    </p:set>
                                    <p:animEffect transition="in" filter="circle(in)">
                                      <p:cBhvr>
                                        <p:cTn id="44" dur="2000"/>
                                        <p:tgtEl>
                                          <p:spTgt spid="3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build="p"/>
      <p:bldP spid="307" grpId="0" build="p"/>
      <p:bldP spid="308" grpId="0" build="p"/>
      <p:bldP spid="30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Appeals</a:t>
            </a:r>
            <a:endParaRPr/>
          </a:p>
        </p:txBody>
      </p:sp>
      <p:sp>
        <p:nvSpPr>
          <p:cNvPr id="317" name="Google Shape;317;p50"/>
          <p:cNvSpPr txBox="1">
            <a:spLocks noGrp="1"/>
          </p:cNvSpPr>
          <p:nvPr>
            <p:ph type="body" idx="1"/>
          </p:nvPr>
        </p:nvSpPr>
        <p:spPr>
          <a:xfrm>
            <a:off x="457200" y="2286000"/>
            <a:ext cx="3352800" cy="38401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6420D"/>
              </a:buClr>
              <a:buSzPts val="1800"/>
              <a:buNone/>
            </a:pPr>
            <a:r>
              <a:rPr lang="en-US" sz="1800"/>
              <a:t>Applications denied for medical reasons</a:t>
            </a:r>
            <a:endParaRPr sz="1800"/>
          </a:p>
          <a:p>
            <a:pPr marL="0" lvl="0" indent="0" algn="l" rtl="0">
              <a:spcBef>
                <a:spcPts val="360"/>
              </a:spcBef>
              <a:spcAft>
                <a:spcPts val="0"/>
              </a:spcAft>
              <a:buClr>
                <a:srgbClr val="76420D"/>
              </a:buClr>
              <a:buSzPts val="1800"/>
              <a:buNone/>
            </a:pPr>
            <a:endParaRPr sz="1800"/>
          </a:p>
          <a:p>
            <a:pPr marL="0" lvl="0" indent="0" algn="l" rtl="0">
              <a:spcBef>
                <a:spcPts val="360"/>
              </a:spcBef>
              <a:spcAft>
                <a:spcPts val="0"/>
              </a:spcAft>
              <a:buClr>
                <a:srgbClr val="76420D"/>
              </a:buClr>
              <a:buSzPts val="1800"/>
              <a:buNone/>
            </a:pPr>
            <a:r>
              <a:rPr lang="en-US" sz="1800"/>
              <a:t>Reconsideration (New)</a:t>
            </a:r>
            <a:endParaRPr/>
          </a:p>
          <a:p>
            <a:pPr marL="742950" lvl="1" indent="-285750" algn="l" rtl="0">
              <a:spcBef>
                <a:spcPts val="200"/>
              </a:spcBef>
              <a:spcAft>
                <a:spcPts val="0"/>
              </a:spcAft>
              <a:buClr>
                <a:srgbClr val="76420D"/>
              </a:buClr>
              <a:buSzPts val="1000"/>
              <a:buChar char="o"/>
            </a:pPr>
            <a:r>
              <a:rPr lang="en-US" sz="1000"/>
              <a:t>Chance to submit additional medical records and/or attend any missed consultative exams.</a:t>
            </a:r>
            <a:endParaRPr/>
          </a:p>
          <a:p>
            <a:pPr marL="742950" lvl="1" indent="-222250" algn="l" rtl="0">
              <a:spcBef>
                <a:spcPts val="200"/>
              </a:spcBef>
              <a:spcAft>
                <a:spcPts val="0"/>
              </a:spcAft>
              <a:buClr>
                <a:srgbClr val="76420D"/>
              </a:buClr>
              <a:buSzPts val="1000"/>
              <a:buNone/>
            </a:pPr>
            <a:endParaRPr sz="1000"/>
          </a:p>
          <a:p>
            <a:pPr marL="0" lvl="0" indent="0" algn="l" rtl="0">
              <a:spcBef>
                <a:spcPts val="360"/>
              </a:spcBef>
              <a:spcAft>
                <a:spcPts val="0"/>
              </a:spcAft>
              <a:buClr>
                <a:srgbClr val="76420D"/>
              </a:buClr>
              <a:buSzPts val="1800"/>
              <a:buNone/>
            </a:pPr>
            <a:r>
              <a:rPr lang="en-US" sz="1800"/>
              <a:t>Hearing w/Administrative Law Judge</a:t>
            </a:r>
            <a:endParaRPr/>
          </a:p>
          <a:p>
            <a:pPr marL="0" lvl="0" indent="0" algn="l" rtl="0">
              <a:spcBef>
                <a:spcPts val="360"/>
              </a:spcBef>
              <a:spcAft>
                <a:spcPts val="0"/>
              </a:spcAft>
              <a:buClr>
                <a:srgbClr val="76420D"/>
              </a:buClr>
              <a:buSzPts val="1800"/>
              <a:buNone/>
            </a:pPr>
            <a:endParaRPr sz="1800"/>
          </a:p>
          <a:p>
            <a:pPr marL="0" lvl="0" indent="0" algn="l" rtl="0">
              <a:spcBef>
                <a:spcPts val="280"/>
              </a:spcBef>
              <a:spcAft>
                <a:spcPts val="0"/>
              </a:spcAft>
              <a:buClr>
                <a:srgbClr val="76420D"/>
              </a:buClr>
              <a:buSzPts val="1400"/>
              <a:buNone/>
            </a:pPr>
            <a:r>
              <a:rPr lang="en-US" sz="1400"/>
              <a:t>(This is the system that has always been in place for non-application issues)</a:t>
            </a:r>
            <a:endParaRPr sz="1400"/>
          </a:p>
        </p:txBody>
      </p:sp>
      <p:sp>
        <p:nvSpPr>
          <p:cNvPr id="318" name="Google Shape;318;p50"/>
          <p:cNvSpPr txBox="1">
            <a:spLocks noGrp="1"/>
          </p:cNvSpPr>
          <p:nvPr>
            <p:ph type="ftr" idx="4294967295"/>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
        <p:nvSpPr>
          <p:cNvPr id="319" name="Google Shape;319;p50"/>
          <p:cNvSpPr/>
          <p:nvPr/>
        </p:nvSpPr>
        <p:spPr>
          <a:xfrm>
            <a:off x="4419600" y="2462732"/>
            <a:ext cx="3429000" cy="651846"/>
          </a:xfrm>
          <a:prstGeom prst="rect">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2"/>
                </a:solidFill>
                <a:latin typeface="Palatino Linotype"/>
                <a:ea typeface="Palatino Linotype"/>
                <a:cs typeface="Palatino Linotype"/>
                <a:sym typeface="Palatino Linotype"/>
              </a:rPr>
              <a:t>Application</a:t>
            </a:r>
            <a:endParaRPr sz="1800">
              <a:solidFill>
                <a:schemeClr val="dk2"/>
              </a:solidFill>
              <a:latin typeface="Palatino Linotype"/>
              <a:ea typeface="Palatino Linotype"/>
              <a:cs typeface="Palatino Linotype"/>
              <a:sym typeface="Palatino Linotype"/>
            </a:endParaRPr>
          </a:p>
        </p:txBody>
      </p:sp>
      <p:sp>
        <p:nvSpPr>
          <p:cNvPr id="320" name="Google Shape;320;p50"/>
          <p:cNvSpPr/>
          <p:nvPr/>
        </p:nvSpPr>
        <p:spPr>
          <a:xfrm>
            <a:off x="5981700" y="3135050"/>
            <a:ext cx="304800" cy="370150"/>
          </a:xfrm>
          <a:prstGeom prst="downArrow">
            <a:avLst>
              <a:gd name="adj1" fmla="val 50000"/>
              <a:gd name="adj2" fmla="val 56716"/>
            </a:avLst>
          </a:prstGeom>
          <a:solidFill>
            <a:schemeClr val="accent2"/>
          </a:solidFill>
          <a:ln w="28575" cap="flat" cmpd="sng">
            <a:solidFill>
              <a:srgbClr val="713B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321" name="Google Shape;321;p50"/>
          <p:cNvSpPr/>
          <p:nvPr/>
        </p:nvSpPr>
        <p:spPr>
          <a:xfrm>
            <a:off x="4419600" y="5105400"/>
            <a:ext cx="3429000" cy="114073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753D3D"/>
                </a:solidFill>
                <a:latin typeface="Palatino Linotype"/>
                <a:ea typeface="Palatino Linotype"/>
                <a:cs typeface="Palatino Linotype"/>
                <a:sym typeface="Palatino Linotype"/>
              </a:rPr>
              <a:t>Request for Hearing by Administrative Law Judge</a:t>
            </a:r>
            <a:endParaRPr/>
          </a:p>
          <a:p>
            <a:pPr marL="0" marR="0" lvl="0" indent="0" algn="ctr" rtl="0">
              <a:spcBef>
                <a:spcPts val="0"/>
              </a:spcBef>
              <a:spcAft>
                <a:spcPts val="0"/>
              </a:spcAft>
              <a:buNone/>
            </a:pPr>
            <a:r>
              <a:rPr lang="en-US" sz="1800">
                <a:solidFill>
                  <a:srgbClr val="753D3D"/>
                </a:solidFill>
                <a:latin typeface="Palatino Linotype"/>
                <a:ea typeface="Palatino Linotype"/>
                <a:cs typeface="Palatino Linotype"/>
                <a:sym typeface="Palatino Linotype"/>
              </a:rPr>
              <a:t>(Form HA-501-U5 or online) </a:t>
            </a:r>
            <a:endParaRPr sz="1800">
              <a:solidFill>
                <a:srgbClr val="753D3D"/>
              </a:solidFill>
              <a:latin typeface="Palatino Linotype"/>
              <a:ea typeface="Palatino Linotype"/>
              <a:cs typeface="Palatino Linotype"/>
              <a:sym typeface="Palatino Linotype"/>
            </a:endParaRPr>
          </a:p>
        </p:txBody>
      </p:sp>
      <p:sp>
        <p:nvSpPr>
          <p:cNvPr id="322" name="Google Shape;322;p50"/>
          <p:cNvSpPr/>
          <p:nvPr/>
        </p:nvSpPr>
        <p:spPr>
          <a:xfrm>
            <a:off x="4419600" y="3514604"/>
            <a:ext cx="3429000" cy="114073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753D3D"/>
                </a:solidFill>
                <a:latin typeface="Palatino Linotype"/>
                <a:ea typeface="Palatino Linotype"/>
                <a:cs typeface="Palatino Linotype"/>
                <a:sym typeface="Palatino Linotype"/>
              </a:rPr>
              <a:t>Request for </a:t>
            </a:r>
            <a:r>
              <a:rPr lang="en-US" sz="1800" b="1">
                <a:solidFill>
                  <a:srgbClr val="753D3D"/>
                </a:solidFill>
                <a:latin typeface="Palatino Linotype"/>
                <a:ea typeface="Palatino Linotype"/>
                <a:cs typeface="Palatino Linotype"/>
                <a:sym typeface="Palatino Linotype"/>
              </a:rPr>
              <a:t>Reconsideration</a:t>
            </a:r>
            <a:endParaRPr/>
          </a:p>
          <a:p>
            <a:pPr marL="0" marR="0" lvl="0" indent="0" algn="ctr" rtl="0">
              <a:spcBef>
                <a:spcPts val="0"/>
              </a:spcBef>
              <a:spcAft>
                <a:spcPts val="0"/>
              </a:spcAft>
              <a:buNone/>
            </a:pPr>
            <a:r>
              <a:rPr lang="en-US" sz="1800">
                <a:solidFill>
                  <a:srgbClr val="753D3D"/>
                </a:solidFill>
                <a:latin typeface="Palatino Linotype"/>
                <a:ea typeface="Palatino Linotype"/>
                <a:cs typeface="Palatino Linotype"/>
                <a:sym typeface="Palatino Linotype"/>
              </a:rPr>
              <a:t>(Form SSA-561 or online) </a:t>
            </a:r>
            <a:endParaRPr sz="1800">
              <a:solidFill>
                <a:srgbClr val="753D3D"/>
              </a:solidFill>
              <a:latin typeface="Palatino Linotype"/>
              <a:ea typeface="Palatino Linotype"/>
              <a:cs typeface="Palatino Linotype"/>
              <a:sym typeface="Palatino Linotype"/>
            </a:endParaRPr>
          </a:p>
        </p:txBody>
      </p:sp>
      <p:sp>
        <p:nvSpPr>
          <p:cNvPr id="323" name="Google Shape;323;p50"/>
          <p:cNvSpPr/>
          <p:nvPr/>
        </p:nvSpPr>
        <p:spPr>
          <a:xfrm>
            <a:off x="5981700" y="4655334"/>
            <a:ext cx="304800" cy="450066"/>
          </a:xfrm>
          <a:prstGeom prst="downArrow">
            <a:avLst>
              <a:gd name="adj1" fmla="val 50000"/>
              <a:gd name="adj2" fmla="val 56716"/>
            </a:avLst>
          </a:prstGeom>
          <a:solidFill>
            <a:schemeClr val="accent2"/>
          </a:solidFill>
          <a:ln w="28575" cap="flat" cmpd="sng">
            <a:solidFill>
              <a:srgbClr val="713B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1800"/>
              <a:buFont typeface="Palatino Linotype"/>
              <a:buNone/>
            </a:pPr>
            <a:r>
              <a:rPr lang="en-US" sz="1800"/>
              <a:t>Form SSA-561-U2</a:t>
            </a:r>
            <a:endParaRPr sz="1800"/>
          </a:p>
        </p:txBody>
      </p:sp>
      <p:sp>
        <p:nvSpPr>
          <p:cNvPr id="378" name="Google Shape;378;p60"/>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379" name="Google Shape;379;p6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380" name="Google Shape;380;p60"/>
          <p:cNvPicPr preferRelativeResize="0"/>
          <p:nvPr/>
        </p:nvPicPr>
        <p:blipFill rotWithShape="1">
          <a:blip r:embed="rId3">
            <a:alphaModFix/>
          </a:blip>
          <a:srcRect/>
          <a:stretch/>
        </p:blipFill>
        <p:spPr>
          <a:xfrm>
            <a:off x="1828800" y="1316967"/>
            <a:ext cx="5517920" cy="5562600"/>
          </a:xfrm>
          <a:prstGeom prst="rect">
            <a:avLst/>
          </a:prstGeom>
          <a:noFill/>
          <a:ln>
            <a:noFill/>
          </a:ln>
          <a:effectLst>
            <a:outerShdw blurRad="63500" sx="102000" sy="102000" algn="ctr" rotWithShape="0">
              <a:srgbClr val="000000">
                <a:alpha val="40000"/>
              </a:srgbClr>
            </a:outerShdw>
          </a:effectLst>
        </p:spPr>
      </p:pic>
      <p:sp>
        <p:nvSpPr>
          <p:cNvPr id="381" name="Google Shape;381;p60"/>
          <p:cNvSpPr/>
          <p:nvPr/>
        </p:nvSpPr>
        <p:spPr>
          <a:xfrm>
            <a:off x="2149360" y="3336267"/>
            <a:ext cx="4876800" cy="1524000"/>
          </a:xfrm>
          <a:prstGeom prst="noSmoking">
            <a:avLst>
              <a:gd name="adj" fmla="val 18750"/>
            </a:avLst>
          </a:prstGeom>
          <a:solidFill>
            <a:schemeClr val="accent2">
              <a:alpha val="47843"/>
            </a:schemeClr>
          </a:solidFill>
          <a:ln w="28575" cap="flat" cmpd="sng">
            <a:solidFill>
              <a:srgbClr val="713B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36088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81"/>
                                        </p:tgtEl>
                                      </p:cBhvr>
                                    </p:animEffect>
                                    <p:set>
                                      <p:cBhvr>
                                        <p:cTn id="7" dur="1" fill="hold">
                                          <p:stCondLst>
                                            <p:cond delay="1000"/>
                                          </p:stCondLst>
                                        </p:cTn>
                                        <p:tgtEl>
                                          <p:spTgt spid="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3"/>
          <p:cNvSpPr txBox="1">
            <a:spLocks noGrp="1"/>
          </p:cNvSpPr>
          <p:nvPr>
            <p:ph type="ctrTitle"/>
          </p:nvPr>
        </p:nvSpPr>
        <p:spPr>
          <a:xfrm>
            <a:off x="96610" y="2209800"/>
            <a:ext cx="8950780" cy="1447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6000"/>
              <a:buFont typeface="Palatino Linotype"/>
              <a:buNone/>
            </a:pPr>
            <a:r>
              <a:rPr lang="en-US" sz="6000"/>
              <a:t>Social Security</a:t>
            </a:r>
            <a:br>
              <a:rPr lang="en-US" sz="6000"/>
            </a:br>
            <a:r>
              <a:rPr lang="en-US" sz="6000"/>
              <a:t>Post Entitlement</a:t>
            </a:r>
            <a:endParaRPr sz="6000"/>
          </a:p>
        </p:txBody>
      </p:sp>
      <p:sp>
        <p:nvSpPr>
          <p:cNvPr id="329" name="Google Shape;329;p53"/>
          <p:cNvSpPr txBox="1">
            <a:spLocks noGrp="1"/>
          </p:cNvSpPr>
          <p:nvPr>
            <p:ph type="subTitle" idx="1"/>
          </p:nvPr>
        </p:nvSpPr>
        <p:spPr>
          <a:xfrm>
            <a:off x="2590800" y="4851042"/>
            <a:ext cx="6400800" cy="1981200"/>
          </a:xfrm>
          <a:prstGeom prst="rect">
            <a:avLst/>
          </a:prstGeom>
          <a:noFill/>
          <a:ln>
            <a:noFill/>
          </a:ln>
        </p:spPr>
        <p:txBody>
          <a:bodyPr spcFirstLastPara="1" wrap="square" lIns="91425" tIns="45700" rIns="91425" bIns="45700" anchor="t" anchorCtr="0">
            <a:normAutofit fontScale="85000" lnSpcReduction="20000"/>
          </a:bodyPr>
          <a:lstStyle/>
          <a:p>
            <a:pPr marL="0" lvl="0" indent="0" algn="r" rtl="0">
              <a:spcBef>
                <a:spcPts val="0"/>
              </a:spcBef>
              <a:spcAft>
                <a:spcPts val="0"/>
              </a:spcAft>
              <a:buClr>
                <a:srgbClr val="888888"/>
              </a:buClr>
              <a:buSzPct val="100000"/>
              <a:buNone/>
            </a:pPr>
            <a:r>
              <a:rPr lang="en-US"/>
              <a:t>Jacob M. Eden, Esq.</a:t>
            </a:r>
            <a:endParaRPr/>
          </a:p>
          <a:p>
            <a:pPr marL="0" lvl="0" indent="0" algn="r" rtl="0">
              <a:spcBef>
                <a:spcPts val="408"/>
              </a:spcBef>
              <a:spcAft>
                <a:spcPts val="0"/>
              </a:spcAft>
              <a:buClr>
                <a:srgbClr val="888888"/>
              </a:buClr>
              <a:buSzPct val="100000"/>
              <a:buNone/>
            </a:pPr>
            <a:r>
              <a:rPr lang="en-US" u="sng">
                <a:solidFill>
                  <a:schemeClr val="hlink"/>
                </a:solidFill>
                <a:hlinkClick r:id="rId3"/>
              </a:rPr>
              <a:t>eden@aidslawpa.org</a:t>
            </a:r>
            <a:endParaRPr/>
          </a:p>
          <a:p>
            <a:pPr marL="0" lvl="0" indent="0" algn="r" rtl="0">
              <a:spcBef>
                <a:spcPts val="408"/>
              </a:spcBef>
              <a:spcAft>
                <a:spcPts val="0"/>
              </a:spcAft>
              <a:buClr>
                <a:srgbClr val="888888"/>
              </a:buClr>
              <a:buSzPct val="100000"/>
              <a:buNone/>
            </a:pPr>
            <a:r>
              <a:rPr lang="en-US"/>
              <a:t>AIDS Law Project of Pennsylvania</a:t>
            </a:r>
            <a:endParaRPr/>
          </a:p>
          <a:p>
            <a:pPr marL="0" lvl="0" indent="0" algn="r" rtl="0">
              <a:spcBef>
                <a:spcPts val="408"/>
              </a:spcBef>
              <a:spcAft>
                <a:spcPts val="0"/>
              </a:spcAft>
              <a:buClr>
                <a:srgbClr val="888888"/>
              </a:buClr>
              <a:buSzPct val="100000"/>
              <a:buNone/>
            </a:pPr>
            <a:r>
              <a:rPr lang="en-US"/>
              <a:t>1211 Chestnut Street, Suite 600</a:t>
            </a:r>
            <a:endParaRPr/>
          </a:p>
          <a:p>
            <a:pPr marL="0" lvl="0" indent="0" algn="r" rtl="0">
              <a:spcBef>
                <a:spcPts val="408"/>
              </a:spcBef>
              <a:spcAft>
                <a:spcPts val="0"/>
              </a:spcAft>
              <a:buClr>
                <a:srgbClr val="888888"/>
              </a:buClr>
              <a:buSzPct val="100000"/>
              <a:buNone/>
            </a:pPr>
            <a:r>
              <a:rPr lang="en-US"/>
              <a:t>Philadelphia, PA 19107</a:t>
            </a:r>
            <a:endParaRPr/>
          </a:p>
          <a:p>
            <a:pPr marL="0" lvl="0" indent="0" algn="r" rtl="0">
              <a:spcBef>
                <a:spcPts val="408"/>
              </a:spcBef>
              <a:spcAft>
                <a:spcPts val="0"/>
              </a:spcAft>
              <a:buClr>
                <a:srgbClr val="888888"/>
              </a:buClr>
              <a:buSzPct val="100000"/>
              <a:buNone/>
            </a:pPr>
            <a:r>
              <a:rPr lang="en-US"/>
              <a:t>(215) 587-9377</a:t>
            </a:r>
            <a:endParaRPr/>
          </a:p>
          <a:p>
            <a:pPr marL="0" lvl="0" indent="0" algn="r" rtl="0">
              <a:spcBef>
                <a:spcPts val="408"/>
              </a:spcBef>
              <a:spcAft>
                <a:spcPts val="0"/>
              </a:spcAft>
              <a:buClr>
                <a:srgbClr val="888888"/>
              </a:buClr>
              <a:buSzPct val="100000"/>
              <a:buNone/>
            </a:pPr>
            <a:endParaRPr/>
          </a:p>
        </p:txBody>
      </p:sp>
      <p:pic>
        <p:nvPicPr>
          <p:cNvPr id="330" name="Google Shape;330;p53"/>
          <p:cNvPicPr preferRelativeResize="0"/>
          <p:nvPr/>
        </p:nvPicPr>
        <p:blipFill rotWithShape="1">
          <a:blip r:embed="rId4">
            <a:alphaModFix/>
          </a:blip>
          <a:srcRect/>
          <a:stretch/>
        </p:blipFill>
        <p:spPr>
          <a:xfrm>
            <a:off x="0" y="0"/>
            <a:ext cx="9144000" cy="876422"/>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Post Entitlement</a:t>
            </a:r>
            <a:endParaRPr/>
          </a:p>
        </p:txBody>
      </p:sp>
      <p:sp>
        <p:nvSpPr>
          <p:cNvPr id="336" name="Google Shape;336;p54"/>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Periodic Reviews:</a:t>
            </a:r>
            <a:endParaRPr dirty="0"/>
          </a:p>
          <a:p>
            <a:pPr marL="742950" lvl="1" indent="-184150" algn="l" rtl="0">
              <a:spcBef>
                <a:spcPts val="320"/>
              </a:spcBef>
              <a:spcAft>
                <a:spcPts val="0"/>
              </a:spcAft>
              <a:buClr>
                <a:srgbClr val="76420D"/>
              </a:buClr>
              <a:buSzPts val="1600"/>
              <a:buNone/>
            </a:pPr>
            <a:endParaRPr dirty="0"/>
          </a:p>
          <a:p>
            <a:pPr marL="742950" lvl="1" indent="-285750" algn="l" rtl="0">
              <a:spcBef>
                <a:spcPts val="480"/>
              </a:spcBef>
              <a:spcAft>
                <a:spcPts val="0"/>
              </a:spcAft>
              <a:buClr>
                <a:srgbClr val="76420D"/>
              </a:buClr>
              <a:buSzPts val="2400"/>
              <a:buChar char="o"/>
            </a:pPr>
            <a:r>
              <a:rPr lang="en-US" sz="2400" u="sng" dirty="0"/>
              <a:t>Redeterminations</a:t>
            </a:r>
            <a:r>
              <a:rPr lang="en-US" sz="2400" dirty="0"/>
              <a:t> – SSI only</a:t>
            </a:r>
            <a:endParaRPr dirty="0"/>
          </a:p>
          <a:p>
            <a:pPr marL="742950" lvl="1" indent="-133350" algn="l" rtl="0">
              <a:spcBef>
                <a:spcPts val="480"/>
              </a:spcBef>
              <a:spcAft>
                <a:spcPts val="0"/>
              </a:spcAft>
              <a:buClr>
                <a:srgbClr val="76420D"/>
              </a:buClr>
              <a:buSzPts val="2400"/>
              <a:buNone/>
            </a:pPr>
            <a:endParaRPr sz="2400" dirty="0"/>
          </a:p>
          <a:p>
            <a:pPr marL="742950" lvl="1" indent="-285750" algn="l" rtl="0">
              <a:spcBef>
                <a:spcPts val="480"/>
              </a:spcBef>
              <a:spcAft>
                <a:spcPts val="0"/>
              </a:spcAft>
              <a:buClr>
                <a:srgbClr val="76420D"/>
              </a:buClr>
              <a:buSzPts val="2400"/>
              <a:buChar char="o"/>
            </a:pPr>
            <a:r>
              <a:rPr lang="en-US" sz="2400" u="sng" dirty="0"/>
              <a:t>Continuing Disability Reviews</a:t>
            </a:r>
            <a:r>
              <a:rPr lang="en-US" sz="2400" dirty="0"/>
              <a:t> – SSI &amp; SSDI</a:t>
            </a: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Char char="•"/>
            </a:pPr>
            <a:r>
              <a:rPr lang="en-US" dirty="0"/>
              <a:t>Back to Work</a:t>
            </a: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Char char="•"/>
            </a:pPr>
            <a:r>
              <a:rPr lang="en-US" dirty="0"/>
              <a:t>Overpayments</a:t>
            </a:r>
            <a:endParaRPr dirty="0"/>
          </a:p>
        </p:txBody>
      </p:sp>
      <p:sp>
        <p:nvSpPr>
          <p:cNvPr id="337" name="Google Shape;337;p5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336">
                                            <p:txEl>
                                              <p:pRg st="6" end="6"/>
                                            </p:txEl>
                                          </p:spTgt>
                                        </p:tgtEl>
                                      </p:cBhvr>
                                    </p:animEffect>
                                    <p:anim calcmode="lin" valueType="num">
                                      <p:cBhvr>
                                        <p:cTn id="7" dur="1822" tmFilter="0,0; 0.14,0.31; 0.43,0.73; 0.71,0.91; 1.0,1.0">
                                          <p:stCondLst>
                                            <p:cond delay="0"/>
                                          </p:stCondLst>
                                        </p:cTn>
                                        <p:tgtEl>
                                          <p:spTgt spid="336">
                                            <p:txEl>
                                              <p:pRg st="6" end="6"/>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36">
                                            <p:txEl>
                                              <p:pRg st="6" end="6"/>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36">
                                            <p:txEl>
                                              <p:pRg st="6" end="6"/>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36">
                                            <p:txEl>
                                              <p:pRg st="6" end="6"/>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36">
                                            <p:txEl>
                                              <p:pRg st="6" end="6"/>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36">
                                            <p:txEl>
                                              <p:pRg st="6" end="6"/>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36">
                                            <p:txEl>
                                              <p:pRg st="6" end="6"/>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36">
                                            <p:txEl>
                                              <p:pRg st="6" end="6"/>
                                            </p:txEl>
                                          </p:spTgt>
                                        </p:tgtEl>
                                      </p:cBhvr>
                                      <p:to x="100000" y="60000"/>
                                    </p:animScale>
                                    <p:animScale>
                                      <p:cBhvr>
                                        <p:cTn id="15" dur="166" decel="50000">
                                          <p:stCondLst>
                                            <p:cond delay="646"/>
                                          </p:stCondLst>
                                        </p:cTn>
                                        <p:tgtEl>
                                          <p:spTgt spid="336">
                                            <p:txEl>
                                              <p:pRg st="6" end="6"/>
                                            </p:txEl>
                                          </p:spTgt>
                                        </p:tgtEl>
                                      </p:cBhvr>
                                      <p:to x="100000" y="100000"/>
                                    </p:animScale>
                                    <p:animScale>
                                      <p:cBhvr>
                                        <p:cTn id="16" dur="26">
                                          <p:stCondLst>
                                            <p:cond delay="1312"/>
                                          </p:stCondLst>
                                        </p:cTn>
                                        <p:tgtEl>
                                          <p:spTgt spid="336">
                                            <p:txEl>
                                              <p:pRg st="6" end="6"/>
                                            </p:txEl>
                                          </p:spTgt>
                                        </p:tgtEl>
                                      </p:cBhvr>
                                      <p:to x="100000" y="80000"/>
                                    </p:animScale>
                                    <p:animScale>
                                      <p:cBhvr>
                                        <p:cTn id="17" dur="166" decel="50000">
                                          <p:stCondLst>
                                            <p:cond delay="1338"/>
                                          </p:stCondLst>
                                        </p:cTn>
                                        <p:tgtEl>
                                          <p:spTgt spid="336">
                                            <p:txEl>
                                              <p:pRg st="6" end="6"/>
                                            </p:txEl>
                                          </p:spTgt>
                                        </p:tgtEl>
                                      </p:cBhvr>
                                      <p:to x="100000" y="100000"/>
                                    </p:animScale>
                                    <p:animScale>
                                      <p:cBhvr>
                                        <p:cTn id="18" dur="26">
                                          <p:stCondLst>
                                            <p:cond delay="1642"/>
                                          </p:stCondLst>
                                        </p:cTn>
                                        <p:tgtEl>
                                          <p:spTgt spid="336">
                                            <p:txEl>
                                              <p:pRg st="6" end="6"/>
                                            </p:txEl>
                                          </p:spTgt>
                                        </p:tgtEl>
                                      </p:cBhvr>
                                      <p:to x="100000" y="90000"/>
                                    </p:animScale>
                                    <p:animScale>
                                      <p:cBhvr>
                                        <p:cTn id="19" dur="166" decel="50000">
                                          <p:stCondLst>
                                            <p:cond delay="1668"/>
                                          </p:stCondLst>
                                        </p:cTn>
                                        <p:tgtEl>
                                          <p:spTgt spid="336">
                                            <p:txEl>
                                              <p:pRg st="6" end="6"/>
                                            </p:txEl>
                                          </p:spTgt>
                                        </p:tgtEl>
                                      </p:cBhvr>
                                      <p:to x="100000" y="100000"/>
                                    </p:animScale>
                                    <p:animScale>
                                      <p:cBhvr>
                                        <p:cTn id="20" dur="26">
                                          <p:stCondLst>
                                            <p:cond delay="1808"/>
                                          </p:stCondLst>
                                        </p:cTn>
                                        <p:tgtEl>
                                          <p:spTgt spid="336">
                                            <p:txEl>
                                              <p:pRg st="6" end="6"/>
                                            </p:txEl>
                                          </p:spTgt>
                                        </p:tgtEl>
                                      </p:cBhvr>
                                      <p:to x="100000" y="95000"/>
                                    </p:animScale>
                                    <p:animScale>
                                      <p:cBhvr>
                                        <p:cTn id="21" dur="166" decel="50000">
                                          <p:stCondLst>
                                            <p:cond delay="1834"/>
                                          </p:stCondLst>
                                        </p:cTn>
                                        <p:tgtEl>
                                          <p:spTgt spid="336">
                                            <p:txEl>
                                              <p:pRg st="6" end="6"/>
                                            </p:txEl>
                                          </p:spTgt>
                                        </p:tgtEl>
                                      </p:cBhvr>
                                      <p:to x="100000" y="100000"/>
                                    </p:animScale>
                                    <p:set>
                                      <p:cBhvr>
                                        <p:cTn id="22" dur="1" fill="hold">
                                          <p:stCondLst>
                                            <p:cond delay="1999"/>
                                          </p:stCondLst>
                                        </p:cTn>
                                        <p:tgtEl>
                                          <p:spTgt spid="336">
                                            <p:txEl>
                                              <p:pRg st="6" end="6"/>
                                            </p:txEl>
                                          </p:spTgt>
                                        </p:tgtEl>
                                        <p:attrNameLst>
                                          <p:attrName>style.visibility</p:attrName>
                                        </p:attrNameLst>
                                      </p:cBhvr>
                                      <p:to>
                                        <p:strVal val="hidden"/>
                                      </p:to>
                                    </p:set>
                                  </p:childTnLst>
                                </p:cTn>
                              </p:par>
                              <p:par>
                                <p:cTn id="23" presetID="26" presetClass="exit" presetSubtype="0" fill="hold" nodeType="withEffect">
                                  <p:stCondLst>
                                    <p:cond delay="0"/>
                                  </p:stCondLst>
                                  <p:childTnLst>
                                    <p:animEffect transition="out" filter="wipe(down)">
                                      <p:cBhvr>
                                        <p:cTn id="24" dur="180" accel="50000">
                                          <p:stCondLst>
                                            <p:cond delay="1820"/>
                                          </p:stCondLst>
                                        </p:cTn>
                                        <p:tgtEl>
                                          <p:spTgt spid="336">
                                            <p:txEl>
                                              <p:pRg st="8" end="8"/>
                                            </p:txEl>
                                          </p:spTgt>
                                        </p:tgtEl>
                                      </p:cBhvr>
                                    </p:animEffect>
                                    <p:anim calcmode="lin" valueType="num">
                                      <p:cBhvr>
                                        <p:cTn id="25" dur="1822" tmFilter="0,0; 0.14,0.31; 0.43,0.73; 0.71,0.91; 1.0,1.0">
                                          <p:stCondLst>
                                            <p:cond delay="0"/>
                                          </p:stCondLst>
                                        </p:cTn>
                                        <p:tgtEl>
                                          <p:spTgt spid="336">
                                            <p:txEl>
                                              <p:pRg st="8" end="8"/>
                                            </p:txEl>
                                          </p:spTgt>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336">
                                            <p:txEl>
                                              <p:pRg st="8" end="8"/>
                                            </p:txEl>
                                          </p:spTgt>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336">
                                            <p:txEl>
                                              <p:pRg st="8" end="8"/>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336">
                                            <p:txEl>
                                              <p:pRg st="8" end="8"/>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336">
                                            <p:txEl>
                                              <p:pRg st="8" end="8"/>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336">
                                            <p:txEl>
                                              <p:pRg st="8" end="8"/>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336">
                                            <p:txEl>
                                              <p:pRg st="8" end="8"/>
                                            </p:txEl>
                                          </p:spTgt>
                                        </p:tgtEl>
                                        <p:attrNameLst>
                                          <p:attrName>ppt_y</p:attrName>
                                        </p:attrNameLst>
                                      </p:cBhvr>
                                      <p:tavLst>
                                        <p:tav tm="0">
                                          <p:val>
                                            <p:strVal val="ppt_y"/>
                                          </p:val>
                                        </p:tav>
                                        <p:tav tm="100000">
                                          <p:val>
                                            <p:strVal val="ppt_y+ppt_h"/>
                                          </p:val>
                                        </p:tav>
                                      </p:tavLst>
                                    </p:anim>
                                    <p:animScale>
                                      <p:cBhvr>
                                        <p:cTn id="32" dur="26">
                                          <p:stCondLst>
                                            <p:cond delay="620"/>
                                          </p:stCondLst>
                                        </p:cTn>
                                        <p:tgtEl>
                                          <p:spTgt spid="336">
                                            <p:txEl>
                                              <p:pRg st="8" end="8"/>
                                            </p:txEl>
                                          </p:spTgt>
                                        </p:tgtEl>
                                      </p:cBhvr>
                                      <p:to x="100000" y="60000"/>
                                    </p:animScale>
                                    <p:animScale>
                                      <p:cBhvr>
                                        <p:cTn id="33" dur="166" decel="50000">
                                          <p:stCondLst>
                                            <p:cond delay="646"/>
                                          </p:stCondLst>
                                        </p:cTn>
                                        <p:tgtEl>
                                          <p:spTgt spid="336">
                                            <p:txEl>
                                              <p:pRg st="8" end="8"/>
                                            </p:txEl>
                                          </p:spTgt>
                                        </p:tgtEl>
                                      </p:cBhvr>
                                      <p:to x="100000" y="100000"/>
                                    </p:animScale>
                                    <p:animScale>
                                      <p:cBhvr>
                                        <p:cTn id="34" dur="26">
                                          <p:stCondLst>
                                            <p:cond delay="1312"/>
                                          </p:stCondLst>
                                        </p:cTn>
                                        <p:tgtEl>
                                          <p:spTgt spid="336">
                                            <p:txEl>
                                              <p:pRg st="8" end="8"/>
                                            </p:txEl>
                                          </p:spTgt>
                                        </p:tgtEl>
                                      </p:cBhvr>
                                      <p:to x="100000" y="80000"/>
                                    </p:animScale>
                                    <p:animScale>
                                      <p:cBhvr>
                                        <p:cTn id="35" dur="166" decel="50000">
                                          <p:stCondLst>
                                            <p:cond delay="1338"/>
                                          </p:stCondLst>
                                        </p:cTn>
                                        <p:tgtEl>
                                          <p:spTgt spid="336">
                                            <p:txEl>
                                              <p:pRg st="8" end="8"/>
                                            </p:txEl>
                                          </p:spTgt>
                                        </p:tgtEl>
                                      </p:cBhvr>
                                      <p:to x="100000" y="100000"/>
                                    </p:animScale>
                                    <p:animScale>
                                      <p:cBhvr>
                                        <p:cTn id="36" dur="26">
                                          <p:stCondLst>
                                            <p:cond delay="1642"/>
                                          </p:stCondLst>
                                        </p:cTn>
                                        <p:tgtEl>
                                          <p:spTgt spid="336">
                                            <p:txEl>
                                              <p:pRg st="8" end="8"/>
                                            </p:txEl>
                                          </p:spTgt>
                                        </p:tgtEl>
                                      </p:cBhvr>
                                      <p:to x="100000" y="90000"/>
                                    </p:animScale>
                                    <p:animScale>
                                      <p:cBhvr>
                                        <p:cTn id="37" dur="166" decel="50000">
                                          <p:stCondLst>
                                            <p:cond delay="1668"/>
                                          </p:stCondLst>
                                        </p:cTn>
                                        <p:tgtEl>
                                          <p:spTgt spid="336">
                                            <p:txEl>
                                              <p:pRg st="8" end="8"/>
                                            </p:txEl>
                                          </p:spTgt>
                                        </p:tgtEl>
                                      </p:cBhvr>
                                      <p:to x="100000" y="100000"/>
                                    </p:animScale>
                                    <p:animScale>
                                      <p:cBhvr>
                                        <p:cTn id="38" dur="26">
                                          <p:stCondLst>
                                            <p:cond delay="1808"/>
                                          </p:stCondLst>
                                        </p:cTn>
                                        <p:tgtEl>
                                          <p:spTgt spid="336">
                                            <p:txEl>
                                              <p:pRg st="8" end="8"/>
                                            </p:txEl>
                                          </p:spTgt>
                                        </p:tgtEl>
                                      </p:cBhvr>
                                      <p:to x="100000" y="95000"/>
                                    </p:animScale>
                                    <p:animScale>
                                      <p:cBhvr>
                                        <p:cTn id="39" dur="166" decel="50000">
                                          <p:stCondLst>
                                            <p:cond delay="1834"/>
                                          </p:stCondLst>
                                        </p:cTn>
                                        <p:tgtEl>
                                          <p:spTgt spid="336">
                                            <p:txEl>
                                              <p:pRg st="8" end="8"/>
                                            </p:txEl>
                                          </p:spTgt>
                                        </p:tgtEl>
                                      </p:cBhvr>
                                      <p:to x="100000" y="100000"/>
                                    </p:animScale>
                                    <p:set>
                                      <p:cBhvr>
                                        <p:cTn id="40" dur="1" fill="hold">
                                          <p:stCondLst>
                                            <p:cond delay="1999"/>
                                          </p:stCondLst>
                                        </p:cTn>
                                        <p:tgtEl>
                                          <p:spTgt spid="336">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rmAutofit/>
          </a:bodyPr>
          <a:lstStyle/>
          <a:p>
            <a:pPr marL="0" lvl="0" indent="0" algn="ctr" rtl="0">
              <a:lnSpc>
                <a:spcPct val="131818"/>
              </a:lnSpc>
              <a:spcBef>
                <a:spcPts val="0"/>
              </a:spcBef>
              <a:spcAft>
                <a:spcPts val="0"/>
              </a:spcAft>
              <a:buClr>
                <a:srgbClr val="B16314"/>
              </a:buClr>
              <a:buSzPts val="4400"/>
              <a:buFont typeface="Palatino Linotype"/>
              <a:buNone/>
            </a:pPr>
            <a:r>
              <a:rPr lang="en-US"/>
              <a:t>Social Security Programs</a:t>
            </a:r>
            <a:endParaRPr/>
          </a:p>
        </p:txBody>
      </p:sp>
      <p:sp>
        <p:nvSpPr>
          <p:cNvPr id="101" name="Google Shape;101;p3"/>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76420D"/>
              </a:buClr>
              <a:buSzPct val="100000"/>
              <a:buChar char="•"/>
            </a:pPr>
            <a:r>
              <a:rPr lang="en-US" dirty="0"/>
              <a:t>Title II  of the Social Security Act</a:t>
            </a:r>
            <a:endParaRPr dirty="0"/>
          </a:p>
          <a:p>
            <a:pPr marL="971550" lvl="1" indent="-514350" algn="l" rtl="0">
              <a:spcBef>
                <a:spcPts val="296"/>
              </a:spcBef>
              <a:spcAft>
                <a:spcPts val="0"/>
              </a:spcAft>
              <a:buClr>
                <a:srgbClr val="76420D"/>
              </a:buClr>
              <a:buSzPct val="100000"/>
              <a:buFont typeface="Century Gothic"/>
              <a:buAutoNum type="arabicPeriod"/>
            </a:pPr>
            <a:r>
              <a:rPr lang="en-US" b="1" dirty="0"/>
              <a:t>Social Security Disability Insurance (SSDI)</a:t>
            </a:r>
            <a:endParaRPr dirty="0"/>
          </a:p>
          <a:p>
            <a:pPr marL="971550" lvl="1" indent="-514350" algn="l" rtl="0">
              <a:spcBef>
                <a:spcPts val="296"/>
              </a:spcBef>
              <a:spcAft>
                <a:spcPts val="0"/>
              </a:spcAft>
              <a:buClr>
                <a:srgbClr val="76420D"/>
              </a:buClr>
              <a:buSzPct val="100000"/>
              <a:buFont typeface="Century Gothic"/>
              <a:buAutoNum type="arabicPeriod"/>
            </a:pPr>
            <a:r>
              <a:rPr lang="en-US" dirty="0"/>
              <a:t>Social Security Retirement</a:t>
            </a:r>
            <a:endParaRPr dirty="0"/>
          </a:p>
          <a:p>
            <a:pPr marL="971550" lvl="1" indent="-514350" algn="l" rtl="0">
              <a:spcBef>
                <a:spcPts val="296"/>
              </a:spcBef>
              <a:spcAft>
                <a:spcPts val="0"/>
              </a:spcAft>
              <a:buClr>
                <a:srgbClr val="76420D"/>
              </a:buClr>
              <a:buSzPct val="100000"/>
              <a:buFont typeface="Century Gothic"/>
              <a:buAutoNum type="arabicPeriod"/>
            </a:pPr>
            <a:r>
              <a:rPr lang="en-US" dirty="0"/>
              <a:t>Widows/Widowers Benefits</a:t>
            </a:r>
            <a:endParaRPr dirty="0"/>
          </a:p>
          <a:p>
            <a:pPr marL="971550" lvl="1" indent="-514350" algn="l" rtl="0">
              <a:spcBef>
                <a:spcPts val="296"/>
              </a:spcBef>
              <a:spcAft>
                <a:spcPts val="0"/>
              </a:spcAft>
              <a:buClr>
                <a:srgbClr val="76420D"/>
              </a:buClr>
              <a:buSzPct val="100000"/>
              <a:buFont typeface="Century Gothic"/>
              <a:buAutoNum type="arabicPeriod"/>
            </a:pPr>
            <a:r>
              <a:rPr lang="en-US" dirty="0"/>
              <a:t>Survivor’s Benefits</a:t>
            </a:r>
            <a:endParaRPr dirty="0"/>
          </a:p>
          <a:p>
            <a:pPr marL="971550" lvl="1" indent="-514350" algn="l" rtl="0">
              <a:spcBef>
                <a:spcPts val="296"/>
              </a:spcBef>
              <a:spcAft>
                <a:spcPts val="0"/>
              </a:spcAft>
              <a:buClr>
                <a:srgbClr val="76420D"/>
              </a:buClr>
              <a:buSzPct val="100000"/>
              <a:buFont typeface="Century Gothic"/>
              <a:buAutoNum type="arabicPeriod"/>
            </a:pPr>
            <a:r>
              <a:rPr lang="en-US" dirty="0" err="1"/>
              <a:t>Dependant’s</a:t>
            </a:r>
            <a:r>
              <a:rPr lang="en-US" dirty="0"/>
              <a:t> Benefits</a:t>
            </a:r>
            <a:endParaRPr dirty="0"/>
          </a:p>
          <a:p>
            <a:pPr marL="971550" lvl="1" indent="-514350" algn="l" rtl="0">
              <a:spcBef>
                <a:spcPts val="296"/>
              </a:spcBef>
              <a:spcAft>
                <a:spcPts val="0"/>
              </a:spcAft>
              <a:buClr>
                <a:srgbClr val="76420D"/>
              </a:buClr>
              <a:buSzPct val="100000"/>
              <a:buFont typeface="Century Gothic"/>
              <a:buAutoNum type="arabicPeriod"/>
            </a:pPr>
            <a:r>
              <a:rPr lang="en-US" dirty="0"/>
              <a:t>Disabled Adult Child (DAC)</a:t>
            </a:r>
            <a:endParaRPr dirty="0"/>
          </a:p>
          <a:p>
            <a:pPr marL="971550" lvl="1" indent="-420369" algn="l" rtl="0">
              <a:spcBef>
                <a:spcPts val="296"/>
              </a:spcBef>
              <a:spcAft>
                <a:spcPts val="0"/>
              </a:spcAft>
              <a:buClr>
                <a:srgbClr val="76420D"/>
              </a:buClr>
              <a:buSzPct val="100000"/>
              <a:buFont typeface="Century Gothic"/>
              <a:buNone/>
            </a:pPr>
            <a:endParaRPr dirty="0"/>
          </a:p>
          <a:p>
            <a:pPr marL="57150" lvl="0" indent="0" algn="ctr" rtl="0">
              <a:spcBef>
                <a:spcPts val="444"/>
              </a:spcBef>
              <a:spcAft>
                <a:spcPts val="0"/>
              </a:spcAft>
              <a:buClr>
                <a:srgbClr val="76420D"/>
              </a:buClr>
              <a:buSzPct val="100000"/>
              <a:buNone/>
            </a:pPr>
            <a:r>
              <a:rPr lang="en-US" u="sng" dirty="0"/>
              <a:t>SSD</a:t>
            </a:r>
            <a:endParaRPr dirty="0"/>
          </a:p>
          <a:p>
            <a:pPr marL="971550" lvl="1" indent="-514350" algn="l" rtl="0">
              <a:spcBef>
                <a:spcPts val="296"/>
              </a:spcBef>
              <a:spcAft>
                <a:spcPts val="0"/>
              </a:spcAft>
              <a:buClr>
                <a:srgbClr val="76420D"/>
              </a:buClr>
              <a:buSzPct val="100000"/>
              <a:buChar char="o"/>
            </a:pPr>
            <a:r>
              <a:rPr lang="en-US" dirty="0"/>
              <a:t>For people with work history who paid payroll tax</a:t>
            </a:r>
            <a:endParaRPr dirty="0"/>
          </a:p>
          <a:p>
            <a:pPr marL="971550" lvl="1" indent="-514350" algn="l" rtl="0">
              <a:spcBef>
                <a:spcPts val="296"/>
              </a:spcBef>
              <a:spcAft>
                <a:spcPts val="0"/>
              </a:spcAft>
              <a:buClr>
                <a:srgbClr val="76420D"/>
              </a:buClr>
              <a:buSzPct val="100000"/>
              <a:buChar char="o"/>
            </a:pPr>
            <a:r>
              <a:rPr lang="en-US" dirty="0"/>
              <a:t>Monthly benefit based on past work history – maximum $3,148, avg. $1,258</a:t>
            </a:r>
            <a:endParaRPr dirty="0"/>
          </a:p>
          <a:p>
            <a:pPr marL="971550" lvl="1" indent="-514350" algn="l" rtl="0">
              <a:spcBef>
                <a:spcPts val="296"/>
              </a:spcBef>
              <a:spcAft>
                <a:spcPts val="0"/>
              </a:spcAft>
              <a:buClr>
                <a:srgbClr val="76420D"/>
              </a:buClr>
              <a:buSzPct val="100000"/>
              <a:buChar char="o"/>
            </a:pPr>
            <a:r>
              <a:rPr lang="en-US" dirty="0"/>
              <a:t>Either receive your benefit or you do not</a:t>
            </a:r>
            <a:endParaRPr dirty="0"/>
          </a:p>
          <a:p>
            <a:pPr marL="971550" lvl="1" indent="-514350" algn="l" rtl="0">
              <a:spcBef>
                <a:spcPts val="296"/>
              </a:spcBef>
              <a:spcAft>
                <a:spcPts val="0"/>
              </a:spcAft>
              <a:buClr>
                <a:srgbClr val="76420D"/>
              </a:buClr>
              <a:buSzPct val="100000"/>
              <a:buChar char="o"/>
            </a:pPr>
            <a:r>
              <a:rPr lang="en-US" dirty="0"/>
              <a:t>Medicare after 2 years</a:t>
            </a:r>
            <a:endParaRPr dirty="0"/>
          </a:p>
          <a:p>
            <a:pPr marL="971550" lvl="1" indent="-514350" algn="l" rtl="0">
              <a:spcBef>
                <a:spcPts val="296"/>
              </a:spcBef>
              <a:spcAft>
                <a:spcPts val="0"/>
              </a:spcAft>
              <a:buClr>
                <a:srgbClr val="76420D"/>
              </a:buClr>
              <a:buSzPct val="100000"/>
              <a:buChar char="o"/>
            </a:pPr>
            <a:r>
              <a:rPr lang="en-US" dirty="0"/>
              <a:t>5 month waiting period from disability onset</a:t>
            </a:r>
            <a:endParaRPr dirty="0"/>
          </a:p>
          <a:p>
            <a:pPr marL="971550" lvl="1" indent="-514350" algn="l" rtl="0">
              <a:spcBef>
                <a:spcPts val="296"/>
              </a:spcBef>
              <a:spcAft>
                <a:spcPts val="0"/>
              </a:spcAft>
              <a:buClr>
                <a:srgbClr val="76420D"/>
              </a:buClr>
              <a:buSzPct val="100000"/>
              <a:buChar char="o"/>
            </a:pPr>
            <a:r>
              <a:rPr lang="en-US" dirty="0"/>
              <a:t>Usually paid on the 3</a:t>
            </a:r>
            <a:r>
              <a:rPr lang="en-US" baseline="30000" dirty="0"/>
              <a:t>rd</a:t>
            </a:r>
            <a:r>
              <a:rPr lang="en-US" dirty="0"/>
              <a:t> or on 2</a:t>
            </a:r>
            <a:r>
              <a:rPr lang="en-US" baseline="30000" dirty="0"/>
              <a:t>nd</a:t>
            </a:r>
            <a:r>
              <a:rPr lang="en-US" dirty="0"/>
              <a:t>/3</a:t>
            </a:r>
            <a:r>
              <a:rPr lang="en-US" baseline="30000" dirty="0"/>
              <a:t>rd</a:t>
            </a:r>
            <a:r>
              <a:rPr lang="en-US" dirty="0"/>
              <a:t>/4</a:t>
            </a:r>
            <a:r>
              <a:rPr lang="en-US" baseline="30000" dirty="0"/>
              <a:t>th</a:t>
            </a:r>
            <a:r>
              <a:rPr lang="en-US" dirty="0"/>
              <a:t> Wednesday of the month</a:t>
            </a:r>
            <a:endParaRPr dirty="0"/>
          </a:p>
          <a:p>
            <a:pPr marL="971550" lvl="1" indent="-420369" algn="l" rtl="0">
              <a:spcBef>
                <a:spcPts val="296"/>
              </a:spcBef>
              <a:spcAft>
                <a:spcPts val="0"/>
              </a:spcAft>
              <a:buClr>
                <a:srgbClr val="76420D"/>
              </a:buClr>
              <a:buSzPct val="1000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1">
                                            <p:txEl>
                                              <p:pRg st="1" end="1"/>
                                            </p:txEl>
                                          </p:spTgt>
                                        </p:tgtEl>
                                        <p:attrNameLst>
                                          <p:attrName>r</p:attrName>
                                        </p:attrNameLst>
                                      </p:cBhvr>
                                    </p:animRot>
                                    <p:animRot by="-240000">
                                      <p:cBhvr>
                                        <p:cTn id="7" dur="200" fill="hold">
                                          <p:stCondLst>
                                            <p:cond delay="200"/>
                                          </p:stCondLst>
                                        </p:cTn>
                                        <p:tgtEl>
                                          <p:spTgt spid="101">
                                            <p:txEl>
                                              <p:pRg st="1" end="1"/>
                                            </p:txEl>
                                          </p:spTgt>
                                        </p:tgtEl>
                                        <p:attrNameLst>
                                          <p:attrName>r</p:attrName>
                                        </p:attrNameLst>
                                      </p:cBhvr>
                                    </p:animRot>
                                    <p:animRot by="240000">
                                      <p:cBhvr>
                                        <p:cTn id="8" dur="200" fill="hold">
                                          <p:stCondLst>
                                            <p:cond delay="400"/>
                                          </p:stCondLst>
                                        </p:cTn>
                                        <p:tgtEl>
                                          <p:spTgt spid="101">
                                            <p:txEl>
                                              <p:pRg st="1" end="1"/>
                                            </p:txEl>
                                          </p:spTgt>
                                        </p:tgtEl>
                                        <p:attrNameLst>
                                          <p:attrName>r</p:attrName>
                                        </p:attrNameLst>
                                      </p:cBhvr>
                                    </p:animRot>
                                    <p:animRot by="-240000">
                                      <p:cBhvr>
                                        <p:cTn id="9" dur="200" fill="hold">
                                          <p:stCondLst>
                                            <p:cond delay="600"/>
                                          </p:stCondLst>
                                        </p:cTn>
                                        <p:tgtEl>
                                          <p:spTgt spid="101">
                                            <p:txEl>
                                              <p:pRg st="1" end="1"/>
                                            </p:txEl>
                                          </p:spTgt>
                                        </p:tgtEl>
                                        <p:attrNameLst>
                                          <p:attrName>r</p:attrName>
                                        </p:attrNameLst>
                                      </p:cBhvr>
                                    </p:animRot>
                                    <p:animRot by="120000">
                                      <p:cBhvr>
                                        <p:cTn id="10" dur="200" fill="hold">
                                          <p:stCondLst>
                                            <p:cond delay="800"/>
                                          </p:stCondLst>
                                        </p:cTn>
                                        <p:tgtEl>
                                          <p:spTgt spid="101">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1">
                                            <p:txEl>
                                              <p:pRg st="8" end="8"/>
                                            </p:txEl>
                                          </p:spTgt>
                                        </p:tgtEl>
                                        <p:attrNameLst>
                                          <p:attrName>style.visibility</p:attrName>
                                        </p:attrNameLst>
                                      </p:cBhvr>
                                      <p:to>
                                        <p:strVal val="visible"/>
                                      </p:to>
                                    </p:set>
                                    <p:animEffect transition="in" filter="fade">
                                      <p:cBhvr>
                                        <p:cTn id="15" dur="1000"/>
                                        <p:tgtEl>
                                          <p:spTgt spid="101">
                                            <p:txEl>
                                              <p:pRg st="8" end="8"/>
                                            </p:txEl>
                                          </p:spTgt>
                                        </p:tgtEl>
                                      </p:cBhvr>
                                    </p:animEffect>
                                    <p:anim calcmode="lin" valueType="num">
                                      <p:cBhvr>
                                        <p:cTn id="16" dur="1000" fill="hold"/>
                                        <p:tgtEl>
                                          <p:spTgt spid="101">
                                            <p:txEl>
                                              <p:pRg st="8" end="8"/>
                                            </p:txEl>
                                          </p:spTgt>
                                        </p:tgtEl>
                                        <p:attrNameLst>
                                          <p:attrName>ppt_x</p:attrName>
                                        </p:attrNameLst>
                                      </p:cBhvr>
                                      <p:tavLst>
                                        <p:tav tm="0">
                                          <p:val>
                                            <p:strVal val="#ppt_x"/>
                                          </p:val>
                                        </p:tav>
                                        <p:tav tm="100000">
                                          <p:val>
                                            <p:strVal val="#ppt_x"/>
                                          </p:val>
                                        </p:tav>
                                      </p:tavLst>
                                    </p:anim>
                                    <p:anim calcmode="lin" valueType="num">
                                      <p:cBhvr>
                                        <p:cTn id="17" dur="1000" fill="hold"/>
                                        <p:tgtEl>
                                          <p:spTgt spid="10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1">
                                            <p:txEl>
                                              <p:pRg st="9" end="9"/>
                                            </p:txEl>
                                          </p:spTgt>
                                        </p:tgtEl>
                                        <p:attrNameLst>
                                          <p:attrName>style.visibility</p:attrName>
                                        </p:attrNameLst>
                                      </p:cBhvr>
                                      <p:to>
                                        <p:strVal val="visible"/>
                                      </p:to>
                                    </p:set>
                                    <p:animEffect transition="in" filter="fade">
                                      <p:cBhvr>
                                        <p:cTn id="22" dur="1000"/>
                                        <p:tgtEl>
                                          <p:spTgt spid="101">
                                            <p:txEl>
                                              <p:pRg st="9" end="9"/>
                                            </p:txEl>
                                          </p:spTgt>
                                        </p:tgtEl>
                                      </p:cBhvr>
                                    </p:animEffect>
                                    <p:anim calcmode="lin" valueType="num">
                                      <p:cBhvr>
                                        <p:cTn id="23" dur="1000" fill="hold"/>
                                        <p:tgtEl>
                                          <p:spTgt spid="101">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10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1">
                                            <p:txEl>
                                              <p:pRg st="10" end="10"/>
                                            </p:txEl>
                                          </p:spTgt>
                                        </p:tgtEl>
                                        <p:attrNameLst>
                                          <p:attrName>style.visibility</p:attrName>
                                        </p:attrNameLst>
                                      </p:cBhvr>
                                      <p:to>
                                        <p:strVal val="visible"/>
                                      </p:to>
                                    </p:set>
                                    <p:animEffect transition="in" filter="fade">
                                      <p:cBhvr>
                                        <p:cTn id="29" dur="1000"/>
                                        <p:tgtEl>
                                          <p:spTgt spid="101">
                                            <p:txEl>
                                              <p:pRg st="10" end="10"/>
                                            </p:txEl>
                                          </p:spTgt>
                                        </p:tgtEl>
                                      </p:cBhvr>
                                    </p:animEffect>
                                    <p:anim calcmode="lin" valueType="num">
                                      <p:cBhvr>
                                        <p:cTn id="30" dur="1000" fill="hold"/>
                                        <p:tgtEl>
                                          <p:spTgt spid="101">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10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1">
                                            <p:txEl>
                                              <p:pRg st="11" end="11"/>
                                            </p:txEl>
                                          </p:spTgt>
                                        </p:tgtEl>
                                        <p:attrNameLst>
                                          <p:attrName>style.visibility</p:attrName>
                                        </p:attrNameLst>
                                      </p:cBhvr>
                                      <p:to>
                                        <p:strVal val="visible"/>
                                      </p:to>
                                    </p:set>
                                    <p:animEffect transition="in" filter="fade">
                                      <p:cBhvr>
                                        <p:cTn id="36" dur="1000"/>
                                        <p:tgtEl>
                                          <p:spTgt spid="101">
                                            <p:txEl>
                                              <p:pRg st="11" end="11"/>
                                            </p:txEl>
                                          </p:spTgt>
                                        </p:tgtEl>
                                      </p:cBhvr>
                                    </p:animEffect>
                                    <p:anim calcmode="lin" valueType="num">
                                      <p:cBhvr>
                                        <p:cTn id="37" dur="1000" fill="hold"/>
                                        <p:tgtEl>
                                          <p:spTgt spid="101">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10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1">
                                            <p:txEl>
                                              <p:pRg st="12" end="12"/>
                                            </p:txEl>
                                          </p:spTgt>
                                        </p:tgtEl>
                                        <p:attrNameLst>
                                          <p:attrName>style.visibility</p:attrName>
                                        </p:attrNameLst>
                                      </p:cBhvr>
                                      <p:to>
                                        <p:strVal val="visible"/>
                                      </p:to>
                                    </p:set>
                                    <p:animEffect transition="in" filter="fade">
                                      <p:cBhvr>
                                        <p:cTn id="43" dur="1000"/>
                                        <p:tgtEl>
                                          <p:spTgt spid="101">
                                            <p:txEl>
                                              <p:pRg st="12" end="12"/>
                                            </p:txEl>
                                          </p:spTgt>
                                        </p:tgtEl>
                                      </p:cBhvr>
                                    </p:animEffect>
                                    <p:anim calcmode="lin" valueType="num">
                                      <p:cBhvr>
                                        <p:cTn id="44" dur="1000" fill="hold"/>
                                        <p:tgtEl>
                                          <p:spTgt spid="101">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10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1">
                                            <p:txEl>
                                              <p:pRg st="13" end="13"/>
                                            </p:txEl>
                                          </p:spTgt>
                                        </p:tgtEl>
                                        <p:attrNameLst>
                                          <p:attrName>style.visibility</p:attrName>
                                        </p:attrNameLst>
                                      </p:cBhvr>
                                      <p:to>
                                        <p:strVal val="visible"/>
                                      </p:to>
                                    </p:set>
                                    <p:animEffect transition="in" filter="fade">
                                      <p:cBhvr>
                                        <p:cTn id="50" dur="1000"/>
                                        <p:tgtEl>
                                          <p:spTgt spid="101">
                                            <p:txEl>
                                              <p:pRg st="13" end="13"/>
                                            </p:txEl>
                                          </p:spTgt>
                                        </p:tgtEl>
                                      </p:cBhvr>
                                    </p:animEffect>
                                    <p:anim calcmode="lin" valueType="num">
                                      <p:cBhvr>
                                        <p:cTn id="51" dur="1000" fill="hold"/>
                                        <p:tgtEl>
                                          <p:spTgt spid="101">
                                            <p:txEl>
                                              <p:pRg st="13" end="13"/>
                                            </p:txEl>
                                          </p:spTgt>
                                        </p:tgtEl>
                                        <p:attrNameLst>
                                          <p:attrName>ppt_x</p:attrName>
                                        </p:attrNameLst>
                                      </p:cBhvr>
                                      <p:tavLst>
                                        <p:tav tm="0">
                                          <p:val>
                                            <p:strVal val="#ppt_x"/>
                                          </p:val>
                                        </p:tav>
                                        <p:tav tm="100000">
                                          <p:val>
                                            <p:strVal val="#ppt_x"/>
                                          </p:val>
                                        </p:tav>
                                      </p:tavLst>
                                    </p:anim>
                                    <p:anim calcmode="lin" valueType="num">
                                      <p:cBhvr>
                                        <p:cTn id="52" dur="1000" fill="hold"/>
                                        <p:tgtEl>
                                          <p:spTgt spid="10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1">
                                            <p:txEl>
                                              <p:pRg st="14" end="14"/>
                                            </p:txEl>
                                          </p:spTgt>
                                        </p:tgtEl>
                                        <p:attrNameLst>
                                          <p:attrName>style.visibility</p:attrName>
                                        </p:attrNameLst>
                                      </p:cBhvr>
                                      <p:to>
                                        <p:strVal val="visible"/>
                                      </p:to>
                                    </p:set>
                                    <p:animEffect transition="in" filter="fade">
                                      <p:cBhvr>
                                        <p:cTn id="57" dur="1000"/>
                                        <p:tgtEl>
                                          <p:spTgt spid="101">
                                            <p:txEl>
                                              <p:pRg st="14" end="14"/>
                                            </p:txEl>
                                          </p:spTgt>
                                        </p:tgtEl>
                                      </p:cBhvr>
                                    </p:animEffect>
                                    <p:anim calcmode="lin" valueType="num">
                                      <p:cBhvr>
                                        <p:cTn id="58" dur="1000" fill="hold"/>
                                        <p:tgtEl>
                                          <p:spTgt spid="101">
                                            <p:txEl>
                                              <p:pRg st="14" end="14"/>
                                            </p:txEl>
                                          </p:spTgt>
                                        </p:tgtEl>
                                        <p:attrNameLst>
                                          <p:attrName>ppt_x</p:attrName>
                                        </p:attrNameLst>
                                      </p:cBhvr>
                                      <p:tavLst>
                                        <p:tav tm="0">
                                          <p:val>
                                            <p:strVal val="#ppt_x"/>
                                          </p:val>
                                        </p:tav>
                                        <p:tav tm="100000">
                                          <p:val>
                                            <p:strVal val="#ppt_x"/>
                                          </p:val>
                                        </p:tav>
                                      </p:tavLst>
                                    </p:anim>
                                    <p:anim calcmode="lin" valueType="num">
                                      <p:cBhvr>
                                        <p:cTn id="59" dur="1000" fill="hold"/>
                                        <p:tgtEl>
                                          <p:spTgt spid="101">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800"/>
              <a:buFont typeface="Palatino Linotype"/>
              <a:buNone/>
            </a:pPr>
            <a:r>
              <a:rPr lang="en-US"/>
              <a:t>Redetermination</a:t>
            </a:r>
            <a:endParaRPr/>
          </a:p>
        </p:txBody>
      </p:sp>
      <p:sp>
        <p:nvSpPr>
          <p:cNvPr id="343" name="Google Shape;343;p55"/>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344" name="Google Shape;344;p5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6"/>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Redetermination (RZ)</a:t>
            </a:r>
            <a:endParaRPr/>
          </a:p>
        </p:txBody>
      </p:sp>
      <p:sp>
        <p:nvSpPr>
          <p:cNvPr id="350" name="Google Shape;350;p56"/>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76420D"/>
              </a:buClr>
              <a:buSzPts val="2400"/>
              <a:buChar char="•"/>
            </a:pPr>
            <a:r>
              <a:rPr lang="en-US"/>
              <a:t>SSI only</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Scheduled RZs: Every 1 – 6 years, SSA reviews an SSI beneficiary’s </a:t>
            </a:r>
            <a:r>
              <a:rPr lang="en-US" i="1"/>
              <a:t>non-medical</a:t>
            </a:r>
            <a:r>
              <a:rPr lang="en-US"/>
              <a:t> eligibility for benefits.</a:t>
            </a:r>
            <a:endParaRPr/>
          </a:p>
          <a:p>
            <a:pPr marL="742950" lvl="1" indent="-184150" algn="l" rtl="0">
              <a:spcBef>
                <a:spcPts val="320"/>
              </a:spcBef>
              <a:spcAft>
                <a:spcPts val="0"/>
              </a:spcAft>
              <a:buClr>
                <a:srgbClr val="76420D"/>
              </a:buClr>
              <a:buSzPts val="1600"/>
              <a:buNone/>
            </a:pPr>
            <a:endParaRPr/>
          </a:p>
          <a:p>
            <a:pPr marL="742950" lvl="1" indent="-285750" algn="l" rtl="0">
              <a:spcBef>
                <a:spcPts val="320"/>
              </a:spcBef>
              <a:spcAft>
                <a:spcPts val="0"/>
              </a:spcAft>
              <a:buClr>
                <a:srgbClr val="76420D"/>
              </a:buClr>
              <a:buSzPts val="1600"/>
              <a:buChar char="o"/>
            </a:pPr>
            <a:r>
              <a:rPr lang="en-US"/>
              <a:t>Income</a:t>
            </a:r>
            <a:endParaRPr/>
          </a:p>
          <a:p>
            <a:pPr marL="742950" lvl="1" indent="-285750" algn="l" rtl="0">
              <a:spcBef>
                <a:spcPts val="320"/>
              </a:spcBef>
              <a:spcAft>
                <a:spcPts val="0"/>
              </a:spcAft>
              <a:buClr>
                <a:srgbClr val="76420D"/>
              </a:buClr>
              <a:buSzPts val="1600"/>
              <a:buChar char="o"/>
            </a:pPr>
            <a:r>
              <a:rPr lang="en-US"/>
              <a:t>Resources</a:t>
            </a:r>
            <a:endParaRPr/>
          </a:p>
          <a:p>
            <a:pPr marL="742950" lvl="1" indent="-285750" algn="l" rtl="0">
              <a:spcBef>
                <a:spcPts val="320"/>
              </a:spcBef>
              <a:spcAft>
                <a:spcPts val="0"/>
              </a:spcAft>
              <a:buClr>
                <a:srgbClr val="76420D"/>
              </a:buClr>
              <a:buSzPts val="1600"/>
              <a:buChar char="o"/>
            </a:pPr>
            <a:r>
              <a:rPr lang="en-US"/>
              <a:t>Living Arrangement</a:t>
            </a:r>
            <a:endParaRPr/>
          </a:p>
          <a:p>
            <a:pPr marL="742950" lvl="1" indent="-184150" algn="l" rtl="0">
              <a:spcBef>
                <a:spcPts val="320"/>
              </a:spcBef>
              <a:spcAft>
                <a:spcPts val="0"/>
              </a:spcAft>
              <a:buClr>
                <a:srgbClr val="76420D"/>
              </a:buClr>
              <a:buSzPts val="1600"/>
              <a:buNone/>
            </a:pPr>
            <a:endParaRPr/>
          </a:p>
          <a:p>
            <a:pPr marL="342900" lvl="0" indent="-342900" algn="l" rtl="0">
              <a:spcBef>
                <a:spcPts val="480"/>
              </a:spcBef>
              <a:spcAft>
                <a:spcPts val="0"/>
              </a:spcAft>
              <a:buClr>
                <a:srgbClr val="76420D"/>
              </a:buClr>
              <a:buSzPts val="2400"/>
              <a:buChar char="•"/>
            </a:pPr>
            <a:r>
              <a:rPr lang="en-US"/>
              <a:t>Unscheduled RZs: Information reported to SSA can trigger an RZ</a:t>
            </a:r>
            <a:endParaRPr/>
          </a:p>
        </p:txBody>
      </p:sp>
      <p:sp>
        <p:nvSpPr>
          <p:cNvPr id="351" name="Google Shape;351;p5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7"/>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Redetermination (RZ)</a:t>
            </a:r>
            <a:endParaRPr/>
          </a:p>
        </p:txBody>
      </p:sp>
      <p:sp>
        <p:nvSpPr>
          <p:cNvPr id="357" name="Google Shape;357;p57"/>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Initiated via letter</a:t>
            </a:r>
            <a:endParaRPr/>
          </a:p>
          <a:p>
            <a:pPr marL="742950" lvl="1" indent="-285750" algn="l" rtl="0">
              <a:spcBef>
                <a:spcPts val="320"/>
              </a:spcBef>
              <a:spcAft>
                <a:spcPts val="0"/>
              </a:spcAft>
              <a:buClr>
                <a:srgbClr val="76420D"/>
              </a:buClr>
              <a:buSzPts val="1600"/>
              <a:buChar char="o"/>
            </a:pPr>
            <a:r>
              <a:rPr lang="en-US"/>
              <a:t>Should say “Notice of Appointment” in top left corner, but more likely will say “Important Information”</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“This is a very important letter about keeping your Supplemental Security Income (SSI) case active. Please read it carefully.”</a:t>
            </a:r>
            <a:endParaRPr/>
          </a:p>
          <a:p>
            <a:pPr marL="742950" lvl="1" indent="-184150" algn="l" rtl="0">
              <a:spcBef>
                <a:spcPts val="320"/>
              </a:spcBef>
              <a:spcAft>
                <a:spcPts val="0"/>
              </a:spcAft>
              <a:buClr>
                <a:srgbClr val="76420D"/>
              </a:buClr>
              <a:buSzPts val="1600"/>
              <a:buNone/>
            </a:pPr>
            <a:endParaRPr/>
          </a:p>
          <a:p>
            <a:pPr marL="342900" lvl="0" indent="-342900" algn="l" rtl="0">
              <a:spcBef>
                <a:spcPts val="480"/>
              </a:spcBef>
              <a:spcAft>
                <a:spcPts val="0"/>
              </a:spcAft>
              <a:buClr>
                <a:srgbClr val="76420D"/>
              </a:buClr>
              <a:buSzPts val="2400"/>
              <a:buChar char="•"/>
            </a:pPr>
            <a:r>
              <a:rPr lang="en-US"/>
              <a:t>There will also be a “things we need for the appointment” section.</a:t>
            </a:r>
            <a:endParaRPr/>
          </a:p>
        </p:txBody>
      </p:sp>
      <p:sp>
        <p:nvSpPr>
          <p:cNvPr id="358" name="Google Shape;358;p5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Redetermination (RZ)</a:t>
            </a:r>
            <a:endParaRPr/>
          </a:p>
        </p:txBody>
      </p:sp>
      <p:sp>
        <p:nvSpPr>
          <p:cNvPr id="364" name="Google Shape;364;p58"/>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76420D"/>
              </a:buClr>
              <a:buSzPts val="2400"/>
              <a:buChar char="•"/>
            </a:pPr>
            <a:r>
              <a:rPr lang="en-US"/>
              <a:t>Clients should respond to these letters!</a:t>
            </a:r>
            <a:endParaRPr/>
          </a:p>
          <a:p>
            <a:pPr marL="742950" lvl="1" indent="-285750" algn="l" rtl="0">
              <a:spcBef>
                <a:spcPts val="320"/>
              </a:spcBef>
              <a:spcAft>
                <a:spcPts val="0"/>
              </a:spcAft>
              <a:buClr>
                <a:srgbClr val="76420D"/>
              </a:buClr>
              <a:buSzPts val="1600"/>
              <a:buChar char="o"/>
            </a:pPr>
            <a:r>
              <a:rPr lang="en-US"/>
              <a:t>Usually routine and there will be no issues</a:t>
            </a:r>
            <a:endParaRPr/>
          </a:p>
          <a:p>
            <a:pPr marL="742950" lvl="1" indent="-285750" algn="l" rtl="0">
              <a:spcBef>
                <a:spcPts val="320"/>
              </a:spcBef>
              <a:spcAft>
                <a:spcPts val="0"/>
              </a:spcAft>
              <a:buClr>
                <a:srgbClr val="76420D"/>
              </a:buClr>
              <a:buSzPts val="1600"/>
              <a:buChar char="o"/>
            </a:pPr>
            <a:r>
              <a:rPr lang="en-US"/>
              <a:t>Encourage clients to respond</a:t>
            </a:r>
            <a:endParaRPr/>
          </a:p>
          <a:p>
            <a:pPr marL="742950" lvl="1" indent="-285750" algn="l" rtl="0">
              <a:spcBef>
                <a:spcPts val="320"/>
              </a:spcBef>
              <a:spcAft>
                <a:spcPts val="0"/>
              </a:spcAft>
              <a:buClr>
                <a:srgbClr val="76420D"/>
              </a:buClr>
              <a:buSzPts val="1600"/>
              <a:buChar char="o"/>
            </a:pPr>
            <a:r>
              <a:rPr lang="en-US"/>
              <a:t>Help them gather the necessary documents if you can</a:t>
            </a:r>
            <a:endParaRPr/>
          </a:p>
          <a:p>
            <a:pPr marL="742950" lvl="1" indent="-285750" algn="l" rtl="0">
              <a:spcBef>
                <a:spcPts val="320"/>
              </a:spcBef>
              <a:spcAft>
                <a:spcPts val="0"/>
              </a:spcAft>
              <a:buClr>
                <a:srgbClr val="76420D"/>
              </a:buClr>
              <a:buSzPts val="1600"/>
              <a:buChar char="o"/>
            </a:pPr>
            <a:r>
              <a:rPr lang="en-US"/>
              <a:t>Have clients contact AIDS Law Project if you think there is any type of problem!</a:t>
            </a:r>
            <a:endParaRPr/>
          </a:p>
          <a:p>
            <a:pPr marL="342900" lvl="0" indent="-342900" algn="l" rtl="0">
              <a:spcBef>
                <a:spcPts val="480"/>
              </a:spcBef>
              <a:spcAft>
                <a:spcPts val="0"/>
              </a:spcAft>
              <a:buClr>
                <a:srgbClr val="76420D"/>
              </a:buClr>
              <a:buSzPts val="2400"/>
              <a:buChar char="•"/>
            </a:pPr>
            <a:r>
              <a:rPr lang="en-US"/>
              <a:t>When clients meet with SSA for an RZ, they should be given a write up of the information they provided. Keep this! </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Meetings can result in “Notice of Change in Benefits” letters</a:t>
            </a:r>
            <a:endParaRPr/>
          </a:p>
          <a:p>
            <a:pPr marL="742950" lvl="1" indent="-184150" algn="l" rtl="0">
              <a:spcBef>
                <a:spcPts val="320"/>
              </a:spcBef>
              <a:spcAft>
                <a:spcPts val="0"/>
              </a:spcAft>
              <a:buClr>
                <a:srgbClr val="76420D"/>
              </a:buClr>
              <a:buSzPts val="1600"/>
              <a:buNone/>
            </a:pPr>
            <a:endParaRPr/>
          </a:p>
        </p:txBody>
      </p:sp>
      <p:sp>
        <p:nvSpPr>
          <p:cNvPr id="365" name="Google Shape;365;p5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Redetermination (RZ) Appeals</a:t>
            </a:r>
            <a:endParaRPr/>
          </a:p>
        </p:txBody>
      </p:sp>
      <p:sp>
        <p:nvSpPr>
          <p:cNvPr id="371" name="Google Shape;371;p59"/>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Be on the lookout for any notices</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APPEAL IMMEDIATELY if any changes</a:t>
            </a:r>
            <a:endParaRPr/>
          </a:p>
          <a:p>
            <a:pPr marL="742950" lvl="1" indent="-285750" algn="l" rtl="0">
              <a:spcBef>
                <a:spcPts val="320"/>
              </a:spcBef>
              <a:spcAft>
                <a:spcPts val="0"/>
              </a:spcAft>
              <a:buClr>
                <a:srgbClr val="76420D"/>
              </a:buClr>
              <a:buSzPts val="1600"/>
              <a:buChar char="o"/>
            </a:pPr>
            <a:r>
              <a:rPr lang="en-US"/>
              <a:t>Client only has </a:t>
            </a:r>
            <a:r>
              <a:rPr lang="en-US" u="sng"/>
              <a:t>10 days </a:t>
            </a:r>
            <a:r>
              <a:rPr lang="en-US"/>
              <a:t>to appeal and keep benefits going as they were (really 15 days). </a:t>
            </a:r>
            <a:endParaRPr/>
          </a:p>
          <a:p>
            <a:pPr marL="742950" lvl="1" indent="-285750" algn="l" rtl="0">
              <a:spcBef>
                <a:spcPts val="320"/>
              </a:spcBef>
              <a:spcAft>
                <a:spcPts val="0"/>
              </a:spcAft>
              <a:buClr>
                <a:srgbClr val="76420D"/>
              </a:buClr>
              <a:buSzPts val="1600"/>
              <a:buChar char="o"/>
            </a:pPr>
            <a:r>
              <a:rPr lang="en-US"/>
              <a:t>Appeal deadline is 60 days</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Get receipt of appeal and contact AIDS Law Project ASAP</a:t>
            </a:r>
            <a:endParaRPr/>
          </a:p>
          <a:p>
            <a:pPr marL="342900" lvl="0" indent="-190500" algn="l" rtl="0">
              <a:spcBef>
                <a:spcPts val="480"/>
              </a:spcBef>
              <a:spcAft>
                <a:spcPts val="0"/>
              </a:spcAft>
              <a:buClr>
                <a:srgbClr val="76420D"/>
              </a:buClr>
              <a:buSzPts val="2400"/>
              <a:buNone/>
            </a:pPr>
            <a:endParaRPr/>
          </a:p>
          <a:p>
            <a:pPr marL="342900" lvl="0" indent="-190500" algn="l" rtl="0">
              <a:spcBef>
                <a:spcPts val="480"/>
              </a:spcBef>
              <a:spcAft>
                <a:spcPts val="0"/>
              </a:spcAft>
              <a:buClr>
                <a:srgbClr val="76420D"/>
              </a:buClr>
              <a:buSzPts val="2400"/>
              <a:buNone/>
            </a:pPr>
            <a:endParaRPr/>
          </a:p>
        </p:txBody>
      </p:sp>
      <p:sp>
        <p:nvSpPr>
          <p:cNvPr id="372" name="Google Shape;372;p59"/>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1800"/>
              <a:buFont typeface="Palatino Linotype"/>
              <a:buNone/>
            </a:pPr>
            <a:r>
              <a:rPr lang="en-US" sz="1800"/>
              <a:t>Form SSA-561-U2</a:t>
            </a:r>
            <a:endParaRPr sz="1800"/>
          </a:p>
        </p:txBody>
      </p:sp>
      <p:sp>
        <p:nvSpPr>
          <p:cNvPr id="378" name="Google Shape;378;p60"/>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379" name="Google Shape;379;p6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380" name="Google Shape;380;p60"/>
          <p:cNvPicPr preferRelativeResize="0"/>
          <p:nvPr/>
        </p:nvPicPr>
        <p:blipFill rotWithShape="1">
          <a:blip r:embed="rId3">
            <a:alphaModFix/>
          </a:blip>
          <a:srcRect/>
          <a:stretch/>
        </p:blipFill>
        <p:spPr>
          <a:xfrm>
            <a:off x="1828800" y="1316967"/>
            <a:ext cx="5517920" cy="5562600"/>
          </a:xfrm>
          <a:prstGeom prst="rect">
            <a:avLst/>
          </a:prstGeom>
          <a:noFill/>
          <a:ln>
            <a:noFill/>
          </a:ln>
          <a:effectLst>
            <a:outerShdw blurRad="63500" sx="102000" sy="102000" algn="ctr" rotWithShape="0">
              <a:srgbClr val="000000">
                <a:alpha val="40000"/>
              </a:srgbClr>
            </a:outerShdw>
          </a:effectLst>
        </p:spPr>
      </p:pic>
      <p:sp>
        <p:nvSpPr>
          <p:cNvPr id="381" name="Google Shape;381;p60"/>
          <p:cNvSpPr/>
          <p:nvPr/>
        </p:nvSpPr>
        <p:spPr>
          <a:xfrm>
            <a:off x="2149360" y="3336267"/>
            <a:ext cx="4876800" cy="1524000"/>
          </a:xfrm>
          <a:prstGeom prst="noSmoking">
            <a:avLst>
              <a:gd name="adj" fmla="val 18750"/>
            </a:avLst>
          </a:prstGeom>
          <a:solidFill>
            <a:schemeClr val="accent2">
              <a:alpha val="47843"/>
            </a:schemeClr>
          </a:solidFill>
          <a:ln w="28575" cap="flat" cmpd="sng">
            <a:solidFill>
              <a:srgbClr val="713B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382" name="Google Shape;382;p60"/>
          <p:cNvSpPr/>
          <p:nvPr/>
        </p:nvSpPr>
        <p:spPr>
          <a:xfrm>
            <a:off x="167640" y="4572000"/>
            <a:ext cx="1676400" cy="457200"/>
          </a:xfrm>
          <a:prstGeom prst="rightArrow">
            <a:avLst>
              <a:gd name="adj1" fmla="val 50000"/>
              <a:gd name="adj2" fmla="val 50000"/>
            </a:avLst>
          </a:prstGeom>
          <a:solidFill>
            <a:schemeClr val="accent5"/>
          </a:solidFill>
          <a:ln w="28575" cap="flat" cmpd="sng">
            <a:solidFill>
              <a:srgbClr val="48631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81"/>
                                        </p:tgtEl>
                                      </p:cBhvr>
                                    </p:animEffect>
                                    <p:set>
                                      <p:cBhvr>
                                        <p:cTn id="7" dur="1" fill="hold">
                                          <p:stCondLst>
                                            <p:cond delay="1000"/>
                                          </p:stCondLst>
                                        </p:cTn>
                                        <p:tgtEl>
                                          <p:spTgt spid="38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1"/>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800"/>
              <a:buFont typeface="Palatino Linotype"/>
              <a:buNone/>
            </a:pPr>
            <a:r>
              <a:rPr lang="en-US"/>
              <a:t>SSI</a:t>
            </a:r>
            <a:br>
              <a:rPr lang="en-US"/>
            </a:br>
            <a:r>
              <a:rPr lang="en-US"/>
              <a:t>Suspension, Stop Payments and Terminations</a:t>
            </a:r>
            <a:endParaRPr/>
          </a:p>
        </p:txBody>
      </p:sp>
      <p:sp>
        <p:nvSpPr>
          <p:cNvPr id="388" name="Google Shape;388;p61"/>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389" name="Google Shape;389;p6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Suspension and Stop Payment</a:t>
            </a:r>
            <a:endParaRPr/>
          </a:p>
        </p:txBody>
      </p:sp>
      <p:sp>
        <p:nvSpPr>
          <p:cNvPr id="395" name="Google Shape;395;p62"/>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76420D"/>
              </a:buClr>
              <a:buSzPct val="100000"/>
              <a:buChar char="•"/>
            </a:pPr>
            <a:r>
              <a:rPr lang="en-US"/>
              <a:t>SSI Suspensions can happened for several reasons:</a:t>
            </a:r>
            <a:endParaRPr/>
          </a:p>
          <a:p>
            <a:pPr marL="742950" lvl="1" indent="-285750" algn="l" rtl="0">
              <a:spcBef>
                <a:spcPts val="296"/>
              </a:spcBef>
              <a:spcAft>
                <a:spcPts val="0"/>
              </a:spcAft>
              <a:buClr>
                <a:srgbClr val="76420D"/>
              </a:buClr>
              <a:buSzPct val="100000"/>
              <a:buChar char="o"/>
            </a:pPr>
            <a:r>
              <a:rPr lang="en-US"/>
              <a:t>Excess income</a:t>
            </a:r>
            <a:endParaRPr/>
          </a:p>
          <a:p>
            <a:pPr marL="742950" lvl="1" indent="-285750" algn="l" rtl="0">
              <a:spcBef>
                <a:spcPts val="296"/>
              </a:spcBef>
              <a:spcAft>
                <a:spcPts val="0"/>
              </a:spcAft>
              <a:buClr>
                <a:srgbClr val="76420D"/>
              </a:buClr>
              <a:buSzPct val="100000"/>
              <a:buChar char="o"/>
            </a:pPr>
            <a:r>
              <a:rPr lang="en-US"/>
              <a:t>Excess resources</a:t>
            </a:r>
            <a:endParaRPr/>
          </a:p>
          <a:p>
            <a:pPr marL="742950" lvl="1" indent="-285750" algn="l" rtl="0">
              <a:spcBef>
                <a:spcPts val="296"/>
              </a:spcBef>
              <a:spcAft>
                <a:spcPts val="0"/>
              </a:spcAft>
              <a:buClr>
                <a:srgbClr val="76420D"/>
              </a:buClr>
              <a:buSzPct val="100000"/>
              <a:buChar char="o"/>
            </a:pPr>
            <a:r>
              <a:rPr lang="en-US"/>
              <a:t>Incarceration</a:t>
            </a:r>
            <a:endParaRPr/>
          </a:p>
          <a:p>
            <a:pPr marL="742950" lvl="1" indent="-285750" algn="l" rtl="0">
              <a:spcBef>
                <a:spcPts val="296"/>
              </a:spcBef>
              <a:spcAft>
                <a:spcPts val="0"/>
              </a:spcAft>
              <a:buClr>
                <a:srgbClr val="76420D"/>
              </a:buClr>
              <a:buSzPct val="100000"/>
              <a:buChar char="o"/>
            </a:pPr>
            <a:r>
              <a:rPr lang="en-US"/>
              <a:t>Resident of public institution</a:t>
            </a:r>
            <a:endParaRPr/>
          </a:p>
          <a:p>
            <a:pPr marL="742950" lvl="1" indent="-285750" algn="l" rtl="0">
              <a:spcBef>
                <a:spcPts val="296"/>
              </a:spcBef>
              <a:spcAft>
                <a:spcPts val="0"/>
              </a:spcAft>
              <a:buClr>
                <a:srgbClr val="76420D"/>
              </a:buClr>
              <a:buSzPct val="100000"/>
              <a:buChar char="o"/>
            </a:pPr>
            <a:r>
              <a:rPr lang="en-US"/>
              <a:t>Absence from the United States</a:t>
            </a:r>
            <a:endParaRPr/>
          </a:p>
          <a:p>
            <a:pPr marL="742950" lvl="1" indent="-285750" algn="l" rtl="0">
              <a:spcBef>
                <a:spcPts val="296"/>
              </a:spcBef>
              <a:spcAft>
                <a:spcPts val="0"/>
              </a:spcAft>
              <a:buClr>
                <a:srgbClr val="76420D"/>
              </a:buClr>
              <a:buSzPct val="100000"/>
              <a:buChar char="o"/>
            </a:pPr>
            <a:r>
              <a:rPr lang="en-US"/>
              <a:t>Fleeing Felon</a:t>
            </a:r>
            <a:endParaRPr/>
          </a:p>
          <a:p>
            <a:pPr marL="742950" lvl="1" indent="-285750" algn="l" rtl="0">
              <a:spcBef>
                <a:spcPts val="296"/>
              </a:spcBef>
              <a:spcAft>
                <a:spcPts val="0"/>
              </a:spcAft>
              <a:buClr>
                <a:srgbClr val="76420D"/>
              </a:buClr>
              <a:buSzPct val="100000"/>
              <a:buChar char="o"/>
            </a:pPr>
            <a:r>
              <a:rPr lang="en-US"/>
              <a:t>Whereabouts Unknown</a:t>
            </a:r>
            <a:endParaRPr/>
          </a:p>
          <a:p>
            <a:pPr marL="342900" lvl="0" indent="-342900" algn="l" rtl="0">
              <a:spcBef>
                <a:spcPts val="444"/>
              </a:spcBef>
              <a:spcAft>
                <a:spcPts val="0"/>
              </a:spcAft>
              <a:buClr>
                <a:srgbClr val="76420D"/>
              </a:buClr>
              <a:buSzPct val="100000"/>
              <a:buChar char="•"/>
            </a:pPr>
            <a:r>
              <a:rPr lang="en-US"/>
              <a:t>To end suspension, demonstrate to SSA issue resolved</a:t>
            </a:r>
            <a:endParaRPr/>
          </a:p>
          <a:p>
            <a:pPr marL="342900" lvl="0" indent="-342900" algn="l" rtl="0">
              <a:spcBef>
                <a:spcPts val="444"/>
              </a:spcBef>
              <a:spcAft>
                <a:spcPts val="0"/>
              </a:spcAft>
              <a:buClr>
                <a:srgbClr val="76420D"/>
              </a:buClr>
              <a:buSzPct val="100000"/>
              <a:buChar char="•"/>
            </a:pPr>
            <a:r>
              <a:rPr lang="en-US"/>
              <a:t>There are also interruptions in payments, called “Stop Payments” – Beneficiary remains eligible</a:t>
            </a:r>
            <a:endParaRPr/>
          </a:p>
          <a:p>
            <a:pPr marL="742950" lvl="1" indent="-285750" algn="l" rtl="0">
              <a:spcBef>
                <a:spcPts val="296"/>
              </a:spcBef>
              <a:spcAft>
                <a:spcPts val="0"/>
              </a:spcAft>
              <a:buClr>
                <a:srgbClr val="76420D"/>
              </a:buClr>
              <a:buSzPct val="100000"/>
              <a:buChar char="o"/>
            </a:pPr>
            <a:r>
              <a:rPr lang="en-US"/>
              <a:t>SSA looking for Representative Payee</a:t>
            </a:r>
            <a:endParaRPr/>
          </a:p>
          <a:p>
            <a:pPr marL="742950" lvl="1" indent="-285750" algn="l" rtl="0">
              <a:spcBef>
                <a:spcPts val="296"/>
              </a:spcBef>
              <a:spcAft>
                <a:spcPts val="0"/>
              </a:spcAft>
              <a:buClr>
                <a:srgbClr val="76420D"/>
              </a:buClr>
              <a:buSzPct val="100000"/>
              <a:buChar char="o"/>
            </a:pPr>
            <a:r>
              <a:rPr lang="en-US"/>
              <a:t>Person’s wages above income limit but remains eligible via 1619(b)</a:t>
            </a:r>
            <a:endParaRPr/>
          </a:p>
        </p:txBody>
      </p:sp>
      <p:sp>
        <p:nvSpPr>
          <p:cNvPr id="396" name="Google Shape;396;p6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Terminations</a:t>
            </a:r>
            <a:endParaRPr/>
          </a:p>
        </p:txBody>
      </p:sp>
      <p:sp>
        <p:nvSpPr>
          <p:cNvPr id="402" name="Google Shape;402;p63"/>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Death</a:t>
            </a:r>
            <a:endParaRPr/>
          </a:p>
          <a:p>
            <a:pPr marL="342900" lvl="0" indent="-342900" algn="l" rtl="0">
              <a:spcBef>
                <a:spcPts val="480"/>
              </a:spcBef>
              <a:spcAft>
                <a:spcPts val="0"/>
              </a:spcAft>
              <a:buClr>
                <a:srgbClr val="76420D"/>
              </a:buClr>
              <a:buSzPts val="2400"/>
              <a:buChar char="•"/>
            </a:pPr>
            <a:r>
              <a:rPr lang="en-US"/>
              <a:t>No longer disabled</a:t>
            </a:r>
            <a:endParaRPr/>
          </a:p>
          <a:p>
            <a:pPr marL="342900" lvl="0" indent="-342900" algn="l" rtl="0">
              <a:spcBef>
                <a:spcPts val="480"/>
              </a:spcBef>
              <a:spcAft>
                <a:spcPts val="0"/>
              </a:spcAft>
              <a:buClr>
                <a:srgbClr val="76420D"/>
              </a:buClr>
              <a:buSzPts val="2400"/>
              <a:buChar char="•"/>
            </a:pPr>
            <a:r>
              <a:rPr lang="en-US"/>
              <a:t>Voluntary termination</a:t>
            </a:r>
            <a:endParaRPr/>
          </a:p>
          <a:p>
            <a:pPr marL="342900" lvl="0" indent="-342900" algn="l" rtl="0">
              <a:spcBef>
                <a:spcPts val="480"/>
              </a:spcBef>
              <a:spcAft>
                <a:spcPts val="0"/>
              </a:spcAft>
              <a:buClr>
                <a:srgbClr val="76420D"/>
              </a:buClr>
              <a:buSzPts val="2400"/>
              <a:buChar char="•"/>
            </a:pPr>
            <a:r>
              <a:rPr lang="en-US"/>
              <a:t>Suspensions that have lasted more than 12 months</a:t>
            </a:r>
            <a:endParaRPr/>
          </a:p>
        </p:txBody>
      </p:sp>
      <p:sp>
        <p:nvSpPr>
          <p:cNvPr id="403" name="Google Shape;403;p6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4"/>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Common Scenario</a:t>
            </a:r>
            <a:endParaRPr/>
          </a:p>
        </p:txBody>
      </p:sp>
      <p:sp>
        <p:nvSpPr>
          <p:cNvPr id="409" name="Google Shape;409;p64"/>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76420D"/>
              </a:buClr>
              <a:buSzPts val="2400"/>
              <a:buChar char="•"/>
            </a:pPr>
            <a:r>
              <a:rPr lang="en-US"/>
              <a:t>Client wins a settlement, the lottery, or some other large one time payment</a:t>
            </a:r>
            <a:endParaRPr/>
          </a:p>
          <a:p>
            <a:pPr marL="342900" lvl="0" indent="-190500" algn="l" rtl="0">
              <a:spcBef>
                <a:spcPts val="480"/>
              </a:spcBef>
              <a:spcAft>
                <a:spcPts val="0"/>
              </a:spcAft>
              <a:buClr>
                <a:srgbClr val="76420D"/>
              </a:buClr>
              <a:buSzPts val="2400"/>
              <a:buNone/>
            </a:pPr>
            <a:endParaRPr/>
          </a:p>
          <a:p>
            <a:pPr marL="742950" lvl="1" indent="-285750" algn="l" rtl="0">
              <a:spcBef>
                <a:spcPts val="320"/>
              </a:spcBef>
              <a:spcAft>
                <a:spcPts val="0"/>
              </a:spcAft>
              <a:buClr>
                <a:srgbClr val="76420D"/>
              </a:buClr>
              <a:buSzPts val="1600"/>
              <a:buChar char="o"/>
            </a:pPr>
            <a:r>
              <a:rPr lang="en-US"/>
              <a:t>The </a:t>
            </a:r>
            <a:r>
              <a:rPr lang="en-US" b="1"/>
              <a:t>month it comes in</a:t>
            </a:r>
            <a:r>
              <a:rPr lang="en-US"/>
              <a:t>, the money counts as </a:t>
            </a:r>
            <a:r>
              <a:rPr lang="en-US" b="1"/>
              <a:t>income</a:t>
            </a:r>
            <a:endParaRPr/>
          </a:p>
          <a:p>
            <a:pPr marL="742950" lvl="1" indent="-285750" algn="l" rtl="0">
              <a:spcBef>
                <a:spcPts val="320"/>
              </a:spcBef>
              <a:spcAft>
                <a:spcPts val="0"/>
              </a:spcAft>
              <a:buClr>
                <a:srgbClr val="76420D"/>
              </a:buClr>
              <a:buSzPts val="1600"/>
              <a:buChar char="o"/>
            </a:pPr>
            <a:r>
              <a:rPr lang="en-US"/>
              <a:t>The following month, whatever money remains counts as a </a:t>
            </a:r>
            <a:r>
              <a:rPr lang="en-US" b="1"/>
              <a:t>resource</a:t>
            </a:r>
            <a:r>
              <a:rPr lang="en-US"/>
              <a:t>.</a:t>
            </a:r>
            <a:endParaRPr/>
          </a:p>
          <a:p>
            <a:pPr marL="742950" lvl="1" indent="-184150" algn="l" rtl="0">
              <a:spcBef>
                <a:spcPts val="320"/>
              </a:spcBef>
              <a:spcAft>
                <a:spcPts val="0"/>
              </a:spcAft>
              <a:buClr>
                <a:srgbClr val="76420D"/>
              </a:buClr>
              <a:buSzPts val="1600"/>
              <a:buNone/>
            </a:pPr>
            <a:endParaRPr/>
          </a:p>
          <a:p>
            <a:pPr marL="742950" lvl="1" indent="-285750" algn="l" rtl="0">
              <a:spcBef>
                <a:spcPts val="320"/>
              </a:spcBef>
              <a:spcAft>
                <a:spcPts val="0"/>
              </a:spcAft>
              <a:buClr>
                <a:srgbClr val="76420D"/>
              </a:buClr>
              <a:buSzPts val="1600"/>
              <a:buChar char="o"/>
            </a:pPr>
            <a:r>
              <a:rPr lang="en-US"/>
              <a:t>Ideally, spend down to $2,000 or less as quickly as possible</a:t>
            </a:r>
            <a:endParaRPr/>
          </a:p>
          <a:p>
            <a:pPr marL="1143000" lvl="2" indent="-228600" algn="l" rtl="0">
              <a:spcBef>
                <a:spcPts val="320"/>
              </a:spcBef>
              <a:spcAft>
                <a:spcPts val="0"/>
              </a:spcAft>
              <a:buClr>
                <a:srgbClr val="76420D"/>
              </a:buClr>
              <a:buSzPts val="1600"/>
              <a:buChar char="•"/>
            </a:pPr>
            <a:r>
              <a:rPr lang="en-US"/>
              <a:t>Cannot give it away or have someone else “hold it”</a:t>
            </a:r>
            <a:endParaRPr/>
          </a:p>
          <a:p>
            <a:pPr marL="1143000" lvl="2" indent="-228600" algn="l" rtl="0">
              <a:spcBef>
                <a:spcPts val="320"/>
              </a:spcBef>
              <a:spcAft>
                <a:spcPts val="0"/>
              </a:spcAft>
              <a:buClr>
                <a:srgbClr val="76420D"/>
              </a:buClr>
              <a:buSzPts val="1600"/>
              <a:buChar char="•"/>
            </a:pPr>
            <a:r>
              <a:rPr lang="en-US"/>
              <a:t>Can use to pay down debt, buy new home or personal items. </a:t>
            </a:r>
            <a:endParaRPr/>
          </a:p>
          <a:p>
            <a:pPr marL="1600200" lvl="3" indent="-228600" algn="l" rtl="0">
              <a:spcBef>
                <a:spcPts val="320"/>
              </a:spcBef>
              <a:spcAft>
                <a:spcPts val="0"/>
              </a:spcAft>
              <a:buClr>
                <a:srgbClr val="76420D"/>
              </a:buClr>
              <a:buSzPts val="1600"/>
              <a:buChar char="o"/>
            </a:pPr>
            <a:r>
              <a:rPr lang="en-US"/>
              <a:t>Keep complete records of where the money goes; without clients may be subject to a period of eligibility for up to 36 months.</a:t>
            </a:r>
            <a:endParaRPr/>
          </a:p>
          <a:p>
            <a:pPr marL="1600200" lvl="3" indent="-127000" algn="l" rtl="0">
              <a:spcBef>
                <a:spcPts val="320"/>
              </a:spcBef>
              <a:spcAft>
                <a:spcPts val="0"/>
              </a:spcAft>
              <a:buClr>
                <a:srgbClr val="76420D"/>
              </a:buClr>
              <a:buSzPts val="1600"/>
              <a:buNone/>
            </a:pPr>
            <a:endParaRPr/>
          </a:p>
          <a:p>
            <a:pPr marL="1371600" lvl="3" indent="0" algn="l" rtl="0">
              <a:spcBef>
                <a:spcPts val="320"/>
              </a:spcBef>
              <a:spcAft>
                <a:spcPts val="0"/>
              </a:spcAft>
              <a:buClr>
                <a:srgbClr val="76420D"/>
              </a:buClr>
              <a:buSzPts val="1600"/>
              <a:buNone/>
            </a:pPr>
            <a:r>
              <a:rPr lang="en-US"/>
              <a:t>(Call ALPP – we help people through the process)</a:t>
            </a:r>
            <a:endParaRPr/>
          </a:p>
        </p:txBody>
      </p:sp>
      <p:sp>
        <p:nvSpPr>
          <p:cNvPr id="410" name="Google Shape;410;p6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rmAutofit/>
          </a:bodyPr>
          <a:lstStyle/>
          <a:p>
            <a:pPr marL="0" lvl="0" indent="0" algn="ctr" rtl="0">
              <a:lnSpc>
                <a:spcPct val="131818"/>
              </a:lnSpc>
              <a:spcBef>
                <a:spcPts val="0"/>
              </a:spcBef>
              <a:spcAft>
                <a:spcPts val="0"/>
              </a:spcAft>
              <a:buClr>
                <a:srgbClr val="B16314"/>
              </a:buClr>
              <a:buSzPts val="4400"/>
              <a:buFont typeface="Palatino Linotype"/>
              <a:buNone/>
            </a:pPr>
            <a:r>
              <a:rPr lang="en-US"/>
              <a:t>Social Security Programs</a:t>
            </a:r>
            <a:endParaRPr/>
          </a:p>
        </p:txBody>
      </p:sp>
      <p:sp>
        <p:nvSpPr>
          <p:cNvPr id="107" name="Google Shape;107;p4"/>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76420D"/>
              </a:buClr>
              <a:buSzPct val="100000"/>
              <a:buChar char="•"/>
            </a:pPr>
            <a:r>
              <a:rPr lang="en-US" dirty="0"/>
              <a:t>Title XVI of the Social Security Act</a:t>
            </a:r>
            <a:endParaRPr dirty="0"/>
          </a:p>
          <a:p>
            <a:pPr marL="971550" lvl="1" indent="-514350" algn="l" rtl="0">
              <a:spcBef>
                <a:spcPts val="296"/>
              </a:spcBef>
              <a:spcAft>
                <a:spcPts val="0"/>
              </a:spcAft>
              <a:buClr>
                <a:srgbClr val="76420D"/>
              </a:buClr>
              <a:buSzPct val="100000"/>
              <a:buFont typeface="Century Gothic"/>
              <a:buAutoNum type="arabicPeriod"/>
            </a:pPr>
            <a:r>
              <a:rPr lang="en-US" b="1" dirty="0"/>
              <a:t>Adult Supplementary Security Income (SSI)</a:t>
            </a:r>
            <a:endParaRPr sz="1600" b="1" dirty="0"/>
          </a:p>
          <a:p>
            <a:pPr marL="971550" lvl="1" indent="-514350" algn="l" rtl="0">
              <a:spcBef>
                <a:spcPts val="296"/>
              </a:spcBef>
              <a:spcAft>
                <a:spcPts val="0"/>
              </a:spcAft>
              <a:buClr>
                <a:srgbClr val="76420D"/>
              </a:buClr>
              <a:buSzPct val="100000"/>
              <a:buFont typeface="Century Gothic"/>
              <a:buAutoNum type="arabicPeriod"/>
            </a:pPr>
            <a:r>
              <a:rPr lang="en-US" dirty="0"/>
              <a:t>Child Supplementary Security Income (SSI) </a:t>
            </a:r>
            <a:endParaRPr dirty="0"/>
          </a:p>
          <a:p>
            <a:pPr marL="971550" lvl="1" indent="-396875" algn="l" rtl="0">
              <a:spcBef>
                <a:spcPts val="370"/>
              </a:spcBef>
              <a:spcAft>
                <a:spcPts val="0"/>
              </a:spcAft>
              <a:buClr>
                <a:srgbClr val="76420D"/>
              </a:buClr>
              <a:buSzPct val="100000"/>
              <a:buFont typeface="Century Gothic"/>
              <a:buNone/>
            </a:pPr>
            <a:endParaRPr sz="2000" dirty="0"/>
          </a:p>
          <a:p>
            <a:pPr marL="0" lvl="0" indent="0" algn="ctr" rtl="0">
              <a:spcBef>
                <a:spcPts val="518"/>
              </a:spcBef>
              <a:spcAft>
                <a:spcPts val="0"/>
              </a:spcAft>
              <a:buClr>
                <a:srgbClr val="76420D"/>
              </a:buClr>
              <a:buSzPct val="100000"/>
              <a:buNone/>
            </a:pPr>
            <a:r>
              <a:rPr lang="en-US" sz="2800" u="sng" dirty="0"/>
              <a:t>SSI:</a:t>
            </a:r>
            <a:endParaRPr dirty="0"/>
          </a:p>
          <a:p>
            <a:pPr marL="742950" lvl="1" indent="-285750" algn="l" rtl="0">
              <a:spcBef>
                <a:spcPts val="370"/>
              </a:spcBef>
              <a:spcAft>
                <a:spcPts val="0"/>
              </a:spcAft>
              <a:buClr>
                <a:srgbClr val="76420D"/>
              </a:buClr>
              <a:buSzPct val="100000"/>
              <a:buChar char="o"/>
            </a:pPr>
            <a:r>
              <a:rPr lang="en-US" sz="2000" dirty="0"/>
              <a:t>Needs based program</a:t>
            </a:r>
            <a:endParaRPr dirty="0"/>
          </a:p>
          <a:p>
            <a:pPr marL="742950" lvl="1" indent="-285750" algn="l" rtl="0">
              <a:spcBef>
                <a:spcPts val="370"/>
              </a:spcBef>
              <a:spcAft>
                <a:spcPts val="0"/>
              </a:spcAft>
              <a:buClr>
                <a:srgbClr val="76420D"/>
              </a:buClr>
              <a:buSzPct val="100000"/>
              <a:buChar char="o"/>
            </a:pPr>
            <a:r>
              <a:rPr lang="en-US" sz="2000" dirty="0"/>
              <a:t>Maximum benefit of </a:t>
            </a:r>
            <a:r>
              <a:rPr lang="en-US" sz="2000" dirty="0" smtClean="0"/>
              <a:t>$841 </a:t>
            </a:r>
            <a:r>
              <a:rPr lang="en-US" sz="2000" dirty="0"/>
              <a:t>per month in </a:t>
            </a:r>
            <a:r>
              <a:rPr lang="en-US" sz="2000" dirty="0" smtClean="0"/>
              <a:t>2022 </a:t>
            </a:r>
            <a:r>
              <a:rPr lang="en-US" sz="2000" dirty="0"/>
              <a:t>(plus state supplement)</a:t>
            </a:r>
            <a:endParaRPr dirty="0"/>
          </a:p>
          <a:p>
            <a:pPr marL="742950" lvl="1" indent="-285750" algn="l" rtl="0">
              <a:spcBef>
                <a:spcPts val="370"/>
              </a:spcBef>
              <a:spcAft>
                <a:spcPts val="0"/>
              </a:spcAft>
              <a:buClr>
                <a:srgbClr val="76420D"/>
              </a:buClr>
              <a:buSzPct val="100000"/>
              <a:buChar char="o"/>
            </a:pPr>
            <a:r>
              <a:rPr lang="en-US" sz="2000" dirty="0"/>
              <a:t>Sliding scale monthly payments based on income</a:t>
            </a:r>
            <a:endParaRPr dirty="0"/>
          </a:p>
          <a:p>
            <a:pPr marL="742950" lvl="1" indent="-285750" algn="l" rtl="0">
              <a:spcBef>
                <a:spcPts val="370"/>
              </a:spcBef>
              <a:spcAft>
                <a:spcPts val="0"/>
              </a:spcAft>
              <a:buClr>
                <a:srgbClr val="76420D"/>
              </a:buClr>
              <a:buSzPct val="100000"/>
              <a:buChar char="o"/>
            </a:pPr>
            <a:r>
              <a:rPr lang="en-US" sz="2000" dirty="0"/>
              <a:t>Comes with Medical Assistance</a:t>
            </a:r>
            <a:endParaRPr dirty="0"/>
          </a:p>
          <a:p>
            <a:pPr marL="742950" lvl="1" indent="-285750" algn="l" rtl="0">
              <a:spcBef>
                <a:spcPts val="370"/>
              </a:spcBef>
              <a:spcAft>
                <a:spcPts val="0"/>
              </a:spcAft>
              <a:buClr>
                <a:srgbClr val="76420D"/>
              </a:buClr>
              <a:buSzPct val="100000"/>
              <a:buChar char="o"/>
            </a:pPr>
            <a:r>
              <a:rPr lang="en-US" sz="2000" dirty="0"/>
              <a:t>Available month after disability onset</a:t>
            </a:r>
            <a:endParaRPr dirty="0"/>
          </a:p>
          <a:p>
            <a:pPr marL="742950" lvl="1" indent="-285750" algn="l" rtl="0">
              <a:spcBef>
                <a:spcPts val="370"/>
              </a:spcBef>
              <a:spcAft>
                <a:spcPts val="0"/>
              </a:spcAft>
              <a:buClr>
                <a:srgbClr val="76420D"/>
              </a:buClr>
              <a:buSzPct val="100000"/>
              <a:buChar char="o"/>
            </a:pPr>
            <a:r>
              <a:rPr lang="en-US" sz="2000" dirty="0"/>
              <a:t>Paid on the 1</a:t>
            </a:r>
            <a:r>
              <a:rPr lang="en-US" sz="2000" baseline="30000" dirty="0"/>
              <a:t>st</a:t>
            </a:r>
            <a:r>
              <a:rPr lang="en-US" sz="2000" dirty="0"/>
              <a:t> of the month (or a few days before)</a:t>
            </a:r>
            <a:endParaRPr dirty="0"/>
          </a:p>
          <a:p>
            <a:pPr marL="742950" lvl="1" indent="-168275" algn="l" rtl="0">
              <a:spcBef>
                <a:spcPts val="370"/>
              </a:spcBef>
              <a:spcAft>
                <a:spcPts val="0"/>
              </a:spcAft>
              <a:buClr>
                <a:srgbClr val="76420D"/>
              </a:buClr>
              <a:buSzPct val="100000"/>
              <a:buNone/>
            </a:pP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7">
                                            <p:txEl>
                                              <p:pRg st="1" end="1"/>
                                            </p:txEl>
                                          </p:spTgt>
                                        </p:tgtEl>
                                        <p:attrNameLst>
                                          <p:attrName>r</p:attrName>
                                        </p:attrNameLst>
                                      </p:cBhvr>
                                    </p:animRot>
                                    <p:animRot by="-240000">
                                      <p:cBhvr>
                                        <p:cTn id="7" dur="200" fill="hold">
                                          <p:stCondLst>
                                            <p:cond delay="200"/>
                                          </p:stCondLst>
                                        </p:cTn>
                                        <p:tgtEl>
                                          <p:spTgt spid="107">
                                            <p:txEl>
                                              <p:pRg st="1" end="1"/>
                                            </p:txEl>
                                          </p:spTgt>
                                        </p:tgtEl>
                                        <p:attrNameLst>
                                          <p:attrName>r</p:attrName>
                                        </p:attrNameLst>
                                      </p:cBhvr>
                                    </p:animRot>
                                    <p:animRot by="240000">
                                      <p:cBhvr>
                                        <p:cTn id="8" dur="200" fill="hold">
                                          <p:stCondLst>
                                            <p:cond delay="400"/>
                                          </p:stCondLst>
                                        </p:cTn>
                                        <p:tgtEl>
                                          <p:spTgt spid="107">
                                            <p:txEl>
                                              <p:pRg st="1" end="1"/>
                                            </p:txEl>
                                          </p:spTgt>
                                        </p:tgtEl>
                                        <p:attrNameLst>
                                          <p:attrName>r</p:attrName>
                                        </p:attrNameLst>
                                      </p:cBhvr>
                                    </p:animRot>
                                    <p:animRot by="-240000">
                                      <p:cBhvr>
                                        <p:cTn id="9" dur="200" fill="hold">
                                          <p:stCondLst>
                                            <p:cond delay="600"/>
                                          </p:stCondLst>
                                        </p:cTn>
                                        <p:tgtEl>
                                          <p:spTgt spid="107">
                                            <p:txEl>
                                              <p:pRg st="1" end="1"/>
                                            </p:txEl>
                                          </p:spTgt>
                                        </p:tgtEl>
                                        <p:attrNameLst>
                                          <p:attrName>r</p:attrName>
                                        </p:attrNameLst>
                                      </p:cBhvr>
                                    </p:animRot>
                                    <p:animRot by="120000">
                                      <p:cBhvr>
                                        <p:cTn id="10" dur="200" fill="hold">
                                          <p:stCondLst>
                                            <p:cond delay="800"/>
                                          </p:stCondLst>
                                        </p:cTn>
                                        <p:tgtEl>
                                          <p:spTgt spid="107">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07">
                                            <p:txEl>
                                              <p:pRg st="5" end="5"/>
                                            </p:txEl>
                                          </p:spTgt>
                                        </p:tgtEl>
                                        <p:attrNameLst>
                                          <p:attrName>style.visibility</p:attrName>
                                        </p:attrNameLst>
                                      </p:cBhvr>
                                      <p:to>
                                        <p:strVal val="visible"/>
                                      </p:to>
                                    </p:set>
                                    <p:animEffect transition="in" filter="fade">
                                      <p:cBhvr>
                                        <p:cTn id="15" dur="1000"/>
                                        <p:tgtEl>
                                          <p:spTgt spid="107">
                                            <p:txEl>
                                              <p:pRg st="5" end="5"/>
                                            </p:txEl>
                                          </p:spTgt>
                                        </p:tgtEl>
                                      </p:cBhvr>
                                    </p:animEffect>
                                    <p:anim calcmode="lin" valueType="num">
                                      <p:cBhvr>
                                        <p:cTn id="16" dur="1000" fill="hold"/>
                                        <p:tgtEl>
                                          <p:spTgt spid="107">
                                            <p:txEl>
                                              <p:pRg st="5" end="5"/>
                                            </p:txEl>
                                          </p:spTgt>
                                        </p:tgtEl>
                                        <p:attrNameLst>
                                          <p:attrName>ppt_x</p:attrName>
                                        </p:attrNameLst>
                                      </p:cBhvr>
                                      <p:tavLst>
                                        <p:tav tm="0">
                                          <p:val>
                                            <p:strVal val="#ppt_x"/>
                                          </p:val>
                                        </p:tav>
                                        <p:tav tm="100000">
                                          <p:val>
                                            <p:strVal val="#ppt_x"/>
                                          </p:val>
                                        </p:tav>
                                      </p:tavLst>
                                    </p:anim>
                                    <p:anim calcmode="lin" valueType="num">
                                      <p:cBhvr>
                                        <p:cTn id="17" dur="1000" fill="hold"/>
                                        <p:tgtEl>
                                          <p:spTgt spid="107">
                                            <p:txEl>
                                              <p:pRg st="5" end="5"/>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7">
                                            <p:txEl>
                                              <p:pRg st="5" end="5"/>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7">
                                            <p:txEl>
                                              <p:pRg st="6" end="6"/>
                                            </p:txEl>
                                          </p:spTgt>
                                        </p:tgtEl>
                                        <p:attrNameLst>
                                          <p:attrName>style.visibility</p:attrName>
                                        </p:attrNameLst>
                                      </p:cBhvr>
                                      <p:to>
                                        <p:strVal val="visible"/>
                                      </p:to>
                                    </p:set>
                                    <p:animEffect transition="in" filter="fade">
                                      <p:cBhvr>
                                        <p:cTn id="22" dur="1000"/>
                                        <p:tgtEl>
                                          <p:spTgt spid="107">
                                            <p:txEl>
                                              <p:pRg st="6" end="6"/>
                                            </p:txEl>
                                          </p:spTgt>
                                        </p:tgtEl>
                                      </p:cBhvr>
                                    </p:animEffect>
                                    <p:anim calcmode="lin" valueType="num">
                                      <p:cBhvr>
                                        <p:cTn id="23" dur="1000" fill="hold"/>
                                        <p:tgtEl>
                                          <p:spTgt spid="107">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07">
                                            <p:txEl>
                                              <p:pRg st="6" end="6"/>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7">
                                            <p:txEl>
                                              <p:pRg st="6" end="6"/>
                                            </p:txEl>
                                          </p:spTgt>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07">
                                            <p:txEl>
                                              <p:pRg st="7" end="7"/>
                                            </p:txEl>
                                          </p:spTgt>
                                        </p:tgtEl>
                                        <p:attrNameLst>
                                          <p:attrName>style.visibility</p:attrName>
                                        </p:attrNameLst>
                                      </p:cBhvr>
                                      <p:to>
                                        <p:strVal val="visible"/>
                                      </p:to>
                                    </p:set>
                                    <p:animEffect transition="in" filter="fade">
                                      <p:cBhvr>
                                        <p:cTn id="29" dur="1000"/>
                                        <p:tgtEl>
                                          <p:spTgt spid="107">
                                            <p:txEl>
                                              <p:pRg st="7" end="7"/>
                                            </p:txEl>
                                          </p:spTgt>
                                        </p:tgtEl>
                                      </p:cBhvr>
                                    </p:animEffect>
                                    <p:anim calcmode="lin" valueType="num">
                                      <p:cBhvr>
                                        <p:cTn id="30" dur="1000" fill="hold"/>
                                        <p:tgtEl>
                                          <p:spTgt spid="107">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07">
                                            <p:txEl>
                                              <p:pRg st="7" end="7"/>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7">
                                            <p:txEl>
                                              <p:pRg st="7" end="7"/>
                                            </p:txEl>
                                          </p:spTgt>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07">
                                            <p:txEl>
                                              <p:pRg st="8" end="8"/>
                                            </p:txEl>
                                          </p:spTgt>
                                        </p:tgtEl>
                                        <p:attrNameLst>
                                          <p:attrName>style.visibility</p:attrName>
                                        </p:attrNameLst>
                                      </p:cBhvr>
                                      <p:to>
                                        <p:strVal val="visible"/>
                                      </p:to>
                                    </p:set>
                                    <p:animEffect transition="in" filter="fade">
                                      <p:cBhvr>
                                        <p:cTn id="36" dur="1000"/>
                                        <p:tgtEl>
                                          <p:spTgt spid="107">
                                            <p:txEl>
                                              <p:pRg st="8" end="8"/>
                                            </p:txEl>
                                          </p:spTgt>
                                        </p:tgtEl>
                                      </p:cBhvr>
                                    </p:animEffect>
                                    <p:anim calcmode="lin" valueType="num">
                                      <p:cBhvr>
                                        <p:cTn id="37" dur="1000" fill="hold"/>
                                        <p:tgtEl>
                                          <p:spTgt spid="107">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07">
                                            <p:txEl>
                                              <p:pRg st="8" end="8"/>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7">
                                            <p:txEl>
                                              <p:pRg st="8" end="8"/>
                                            </p:txEl>
                                          </p:spTgt>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07">
                                            <p:txEl>
                                              <p:pRg st="9" end="9"/>
                                            </p:txEl>
                                          </p:spTgt>
                                        </p:tgtEl>
                                        <p:attrNameLst>
                                          <p:attrName>style.visibility</p:attrName>
                                        </p:attrNameLst>
                                      </p:cBhvr>
                                      <p:to>
                                        <p:strVal val="visible"/>
                                      </p:to>
                                    </p:set>
                                    <p:animEffect transition="in" filter="fade">
                                      <p:cBhvr>
                                        <p:cTn id="43" dur="1000"/>
                                        <p:tgtEl>
                                          <p:spTgt spid="107">
                                            <p:txEl>
                                              <p:pRg st="9" end="9"/>
                                            </p:txEl>
                                          </p:spTgt>
                                        </p:tgtEl>
                                      </p:cBhvr>
                                    </p:animEffect>
                                    <p:anim calcmode="lin" valueType="num">
                                      <p:cBhvr>
                                        <p:cTn id="44" dur="1000" fill="hold"/>
                                        <p:tgtEl>
                                          <p:spTgt spid="107">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107">
                                            <p:txEl>
                                              <p:pRg st="9" end="9"/>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7">
                                            <p:txEl>
                                              <p:pRg st="9" end="9"/>
                                            </p:txEl>
                                          </p:spTgt>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07">
                                            <p:txEl>
                                              <p:pRg st="10" end="10"/>
                                            </p:txEl>
                                          </p:spTgt>
                                        </p:tgtEl>
                                        <p:attrNameLst>
                                          <p:attrName>style.visibility</p:attrName>
                                        </p:attrNameLst>
                                      </p:cBhvr>
                                      <p:to>
                                        <p:strVal val="visible"/>
                                      </p:to>
                                    </p:set>
                                    <p:animEffect transition="in" filter="fade">
                                      <p:cBhvr>
                                        <p:cTn id="50" dur="1000"/>
                                        <p:tgtEl>
                                          <p:spTgt spid="107">
                                            <p:txEl>
                                              <p:pRg st="10" end="10"/>
                                            </p:txEl>
                                          </p:spTgt>
                                        </p:tgtEl>
                                      </p:cBhvr>
                                    </p:animEffect>
                                    <p:anim calcmode="lin" valueType="num">
                                      <p:cBhvr>
                                        <p:cTn id="51" dur="1000" fill="hold"/>
                                        <p:tgtEl>
                                          <p:spTgt spid="107">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0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5"/>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800"/>
              <a:buFont typeface="Palatino Linotype"/>
              <a:buNone/>
            </a:pPr>
            <a:r>
              <a:rPr lang="en-US"/>
              <a:t>Continuing Disability Review</a:t>
            </a:r>
            <a:endParaRPr/>
          </a:p>
        </p:txBody>
      </p:sp>
      <p:sp>
        <p:nvSpPr>
          <p:cNvPr id="416" name="Google Shape;416;p65"/>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417" name="Google Shape;417;p6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6"/>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Continuing Disability Review (CDRs)</a:t>
            </a:r>
            <a:endParaRPr sz="3600"/>
          </a:p>
        </p:txBody>
      </p:sp>
      <p:sp>
        <p:nvSpPr>
          <p:cNvPr id="423" name="Google Shape;423;p66"/>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SSA periodically reviews </a:t>
            </a:r>
            <a:r>
              <a:rPr lang="en-US" i="1"/>
              <a:t>medical</a:t>
            </a:r>
            <a:r>
              <a:rPr lang="en-US"/>
              <a:t> eligibility</a:t>
            </a:r>
            <a:endParaRPr/>
          </a:p>
          <a:p>
            <a:pPr marL="342900" lvl="0" indent="-342900" algn="l" rtl="0">
              <a:spcBef>
                <a:spcPts val="480"/>
              </a:spcBef>
              <a:spcAft>
                <a:spcPts val="0"/>
              </a:spcAft>
              <a:buClr>
                <a:srgbClr val="76420D"/>
              </a:buClr>
              <a:buSzPts val="2400"/>
              <a:buChar char="•"/>
            </a:pPr>
            <a:r>
              <a:rPr lang="en-US"/>
              <a:t>“Medical Improvement Review Standard” MIRS</a:t>
            </a:r>
            <a:endParaRPr/>
          </a:p>
          <a:p>
            <a:pPr marL="742950" lvl="1" indent="-285750" algn="l" rtl="0">
              <a:spcBef>
                <a:spcPts val="320"/>
              </a:spcBef>
              <a:spcAft>
                <a:spcPts val="0"/>
              </a:spcAft>
              <a:buClr>
                <a:srgbClr val="76420D"/>
              </a:buClr>
              <a:buSzPts val="1600"/>
              <a:buChar char="o"/>
            </a:pPr>
            <a:r>
              <a:rPr lang="en-US"/>
              <a:t>Easier standard to meet than during application process – but more complicated (8-step sequential process!)</a:t>
            </a:r>
            <a:endParaRPr/>
          </a:p>
          <a:p>
            <a:pPr marL="742950" lvl="1" indent="-285750" algn="l" rtl="0">
              <a:spcBef>
                <a:spcPts val="320"/>
              </a:spcBef>
              <a:spcAft>
                <a:spcPts val="0"/>
              </a:spcAft>
              <a:buClr>
                <a:srgbClr val="76420D"/>
              </a:buClr>
              <a:buSzPts val="1600"/>
              <a:buChar char="o"/>
            </a:pPr>
            <a:r>
              <a:rPr lang="en-US"/>
              <a:t>Compares current impairments to those of application (or the last CDR)</a:t>
            </a:r>
            <a:endParaRPr/>
          </a:p>
          <a:p>
            <a:pPr marL="1143000" lvl="2" indent="-228600" algn="l" rtl="0">
              <a:spcBef>
                <a:spcPts val="320"/>
              </a:spcBef>
              <a:spcAft>
                <a:spcPts val="0"/>
              </a:spcAft>
              <a:buClr>
                <a:srgbClr val="76420D"/>
              </a:buClr>
              <a:buSzPts val="1600"/>
              <a:buChar char="•"/>
            </a:pPr>
            <a:r>
              <a:rPr lang="en-US"/>
              <a:t>Try to find out what the prior impairments were and make sure to address in CDR forms</a:t>
            </a:r>
            <a:endParaRPr/>
          </a:p>
          <a:p>
            <a:pPr marL="1143000" lvl="2" indent="-127000" algn="l" rtl="0">
              <a:spcBef>
                <a:spcPts val="320"/>
              </a:spcBef>
              <a:spcAft>
                <a:spcPts val="0"/>
              </a:spcAft>
              <a:buClr>
                <a:srgbClr val="76420D"/>
              </a:buClr>
              <a:buSzPts val="1600"/>
              <a:buNone/>
            </a:pPr>
            <a:endParaRPr/>
          </a:p>
          <a:p>
            <a:pPr marL="342900" lvl="0" indent="-342900" algn="l" rtl="0">
              <a:spcBef>
                <a:spcPts val="480"/>
              </a:spcBef>
              <a:spcAft>
                <a:spcPts val="0"/>
              </a:spcAft>
              <a:buClr>
                <a:srgbClr val="76420D"/>
              </a:buClr>
              <a:buSzPts val="2400"/>
              <a:buChar char="•"/>
            </a:pPr>
            <a:r>
              <a:rPr lang="en-US"/>
              <a:t>More intense review than a redetermination</a:t>
            </a:r>
            <a:endParaRPr/>
          </a:p>
          <a:p>
            <a:pPr marL="742950" lvl="1" indent="-285750" algn="l" rtl="0">
              <a:spcBef>
                <a:spcPts val="320"/>
              </a:spcBef>
              <a:spcAft>
                <a:spcPts val="0"/>
              </a:spcAft>
              <a:buClr>
                <a:srgbClr val="76420D"/>
              </a:buClr>
              <a:buSzPts val="1600"/>
              <a:buChar char="o"/>
            </a:pPr>
            <a:r>
              <a:rPr lang="en-US"/>
              <a:t>Have to fill out multiple forms about current doctors and current daily activities. </a:t>
            </a:r>
            <a:endParaRPr/>
          </a:p>
          <a:p>
            <a:pPr marL="742950" lvl="1" indent="-285750" algn="l" rtl="0">
              <a:spcBef>
                <a:spcPts val="320"/>
              </a:spcBef>
              <a:spcAft>
                <a:spcPts val="0"/>
              </a:spcAft>
              <a:buClr>
                <a:srgbClr val="76420D"/>
              </a:buClr>
              <a:buSzPts val="1600"/>
              <a:buChar char="o"/>
            </a:pPr>
            <a:r>
              <a:rPr lang="en-US"/>
              <a:t>Similar to application</a:t>
            </a:r>
            <a:endParaRPr/>
          </a:p>
          <a:p>
            <a:pPr marL="742950" lvl="1" indent="-285750" algn="l" rtl="0">
              <a:spcBef>
                <a:spcPts val="320"/>
              </a:spcBef>
              <a:spcAft>
                <a:spcPts val="0"/>
              </a:spcAft>
              <a:buClr>
                <a:srgbClr val="76420D"/>
              </a:buClr>
              <a:buSzPts val="1600"/>
              <a:buChar char="o"/>
            </a:pPr>
            <a:r>
              <a:rPr lang="en-US"/>
              <a:t>Need medical records </a:t>
            </a:r>
            <a:endParaRPr/>
          </a:p>
          <a:p>
            <a:pPr marL="342900" lvl="0" indent="-190500" algn="l" rtl="0">
              <a:spcBef>
                <a:spcPts val="480"/>
              </a:spcBef>
              <a:spcAft>
                <a:spcPts val="0"/>
              </a:spcAft>
              <a:buClr>
                <a:srgbClr val="76420D"/>
              </a:buClr>
              <a:buSzPts val="2400"/>
              <a:buNone/>
            </a:pPr>
            <a:endParaRPr/>
          </a:p>
        </p:txBody>
      </p:sp>
      <p:sp>
        <p:nvSpPr>
          <p:cNvPr id="424" name="Google Shape;424;p6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7"/>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CDR</a:t>
            </a:r>
            <a:endParaRPr sz="3600"/>
          </a:p>
        </p:txBody>
      </p:sp>
      <p:sp>
        <p:nvSpPr>
          <p:cNvPr id="430" name="Google Shape;430;p67"/>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Over 90% of adults who have CDRs continue benefits</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Until recently, SSA infrequently performed CDRs on people with HIV</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Now, we are starting to see more CDRs</a:t>
            </a:r>
            <a:endParaRPr/>
          </a:p>
          <a:p>
            <a:pPr marL="742950" lvl="1" indent="-285750" algn="l" rtl="0">
              <a:spcBef>
                <a:spcPts val="320"/>
              </a:spcBef>
              <a:spcAft>
                <a:spcPts val="0"/>
              </a:spcAft>
              <a:buClr>
                <a:srgbClr val="76420D"/>
              </a:buClr>
              <a:buSzPts val="1600"/>
              <a:buChar char="o"/>
            </a:pPr>
            <a:r>
              <a:rPr lang="en-US"/>
              <a:t>The SSA has recently changed its policy on deferring CDRs for people who meet HIV listing. This means people who have been on SSI or SSDI benefits for decades are now having CDRs for the first time.</a:t>
            </a:r>
            <a:endParaRPr/>
          </a:p>
        </p:txBody>
      </p:sp>
      <p:sp>
        <p:nvSpPr>
          <p:cNvPr id="431" name="Google Shape;431;p6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8"/>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CDR</a:t>
            </a:r>
            <a:endParaRPr sz="3600"/>
          </a:p>
        </p:txBody>
      </p:sp>
      <p:sp>
        <p:nvSpPr>
          <p:cNvPr id="437" name="Google Shape;437;p68"/>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CDR Process:</a:t>
            </a:r>
            <a:endParaRPr/>
          </a:p>
          <a:p>
            <a:pPr marL="742950" lvl="1" indent="-285750" algn="l" rtl="0">
              <a:spcBef>
                <a:spcPts val="320"/>
              </a:spcBef>
              <a:spcAft>
                <a:spcPts val="0"/>
              </a:spcAft>
              <a:buClr>
                <a:srgbClr val="76420D"/>
              </a:buClr>
              <a:buSzPts val="1600"/>
              <a:buChar char="o"/>
            </a:pPr>
            <a:r>
              <a:rPr lang="en-US"/>
              <a:t>Notice of CDR </a:t>
            </a:r>
            <a:endParaRPr/>
          </a:p>
          <a:p>
            <a:pPr marL="1143000" lvl="2" indent="-228600" algn="l" rtl="0">
              <a:spcBef>
                <a:spcPts val="320"/>
              </a:spcBef>
              <a:spcAft>
                <a:spcPts val="0"/>
              </a:spcAft>
              <a:buClr>
                <a:srgbClr val="76420D"/>
              </a:buClr>
              <a:buSzPts val="1600"/>
              <a:buChar char="•"/>
            </a:pPr>
            <a:r>
              <a:rPr lang="en-US"/>
              <a:t>Respond! Complete the requested forms and attend any requested meetings.</a:t>
            </a:r>
            <a:endParaRPr/>
          </a:p>
          <a:p>
            <a:pPr marL="1600200" lvl="3" indent="-228600" algn="l" rtl="0">
              <a:spcBef>
                <a:spcPts val="320"/>
              </a:spcBef>
              <a:spcAft>
                <a:spcPts val="0"/>
              </a:spcAft>
              <a:buClr>
                <a:srgbClr val="76420D"/>
              </a:buClr>
              <a:buSzPts val="1600"/>
              <a:buChar char="o"/>
            </a:pPr>
            <a:r>
              <a:rPr lang="en-US"/>
              <a:t>Failure to respond will lead to termination!</a:t>
            </a:r>
            <a:endParaRPr/>
          </a:p>
          <a:p>
            <a:pPr marL="1143000" lvl="2" indent="-228600" algn="l" rtl="0">
              <a:spcBef>
                <a:spcPts val="320"/>
              </a:spcBef>
              <a:spcAft>
                <a:spcPts val="0"/>
              </a:spcAft>
              <a:buClr>
                <a:srgbClr val="76420D"/>
              </a:buClr>
              <a:buSzPts val="1600"/>
              <a:buChar char="•"/>
            </a:pPr>
            <a:r>
              <a:rPr lang="en-US"/>
              <a:t>Two types of CDR:</a:t>
            </a:r>
            <a:endParaRPr/>
          </a:p>
          <a:p>
            <a:pPr marL="1600200" lvl="3" indent="-228600" algn="l" rtl="0">
              <a:spcBef>
                <a:spcPts val="320"/>
              </a:spcBef>
              <a:spcAft>
                <a:spcPts val="0"/>
              </a:spcAft>
              <a:buClr>
                <a:srgbClr val="76420D"/>
              </a:buClr>
              <a:buSzPts val="1600"/>
              <a:buChar char="o"/>
            </a:pPr>
            <a:r>
              <a:rPr lang="en-US"/>
              <a:t>“Short form” : SSA-455-OCR-SM - machine readable, used to decide if full medical review necessary</a:t>
            </a:r>
            <a:endParaRPr/>
          </a:p>
          <a:p>
            <a:pPr marL="1600200" lvl="3" indent="-228600" algn="l" rtl="0">
              <a:spcBef>
                <a:spcPts val="320"/>
              </a:spcBef>
              <a:spcAft>
                <a:spcPts val="0"/>
              </a:spcAft>
              <a:buClr>
                <a:srgbClr val="76420D"/>
              </a:buClr>
              <a:buSzPts val="1600"/>
              <a:buChar char="o"/>
            </a:pPr>
            <a:r>
              <a:rPr lang="en-US"/>
              <a:t>Full Review </a:t>
            </a:r>
            <a:endParaRPr/>
          </a:p>
          <a:p>
            <a:pPr marL="742950" lvl="1" indent="-184150" algn="l" rtl="0">
              <a:spcBef>
                <a:spcPts val="320"/>
              </a:spcBef>
              <a:spcAft>
                <a:spcPts val="0"/>
              </a:spcAft>
              <a:buClr>
                <a:srgbClr val="76420D"/>
              </a:buClr>
              <a:buSzPts val="1600"/>
              <a:buNone/>
            </a:pPr>
            <a:endParaRPr/>
          </a:p>
        </p:txBody>
      </p:sp>
      <p:sp>
        <p:nvSpPr>
          <p:cNvPr id="438" name="Google Shape;438;p6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69"/>
          <p:cNvPicPr preferRelativeResize="0"/>
          <p:nvPr/>
        </p:nvPicPr>
        <p:blipFill rotWithShape="1">
          <a:blip r:embed="rId3">
            <a:alphaModFix/>
          </a:blip>
          <a:srcRect/>
          <a:stretch/>
        </p:blipFill>
        <p:spPr>
          <a:xfrm>
            <a:off x="0" y="971080"/>
            <a:ext cx="4518107" cy="5683055"/>
          </a:xfrm>
          <a:prstGeom prst="rect">
            <a:avLst/>
          </a:prstGeom>
          <a:noFill/>
          <a:ln>
            <a:noFill/>
          </a:ln>
        </p:spPr>
      </p:pic>
      <p:pic>
        <p:nvPicPr>
          <p:cNvPr id="444" name="Google Shape;444;p69"/>
          <p:cNvPicPr preferRelativeResize="0"/>
          <p:nvPr/>
        </p:nvPicPr>
        <p:blipFill rotWithShape="1">
          <a:blip r:embed="rId4">
            <a:alphaModFix/>
          </a:blip>
          <a:srcRect/>
          <a:stretch/>
        </p:blipFill>
        <p:spPr>
          <a:xfrm>
            <a:off x="5071265" y="971080"/>
            <a:ext cx="3896755" cy="5803518"/>
          </a:xfrm>
          <a:prstGeom prst="rect">
            <a:avLst/>
          </a:prstGeom>
          <a:noFill/>
          <a:ln>
            <a:noFill/>
          </a:ln>
        </p:spPr>
      </p:pic>
      <p:sp>
        <p:nvSpPr>
          <p:cNvPr id="445" name="Google Shape;445;p69"/>
          <p:cNvSpPr/>
          <p:nvPr/>
        </p:nvSpPr>
        <p:spPr>
          <a:xfrm>
            <a:off x="4956050" y="202980"/>
            <a:ext cx="3878905" cy="576075"/>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Short Form</a:t>
            </a:r>
            <a:endParaRPr sz="1800">
              <a:solidFill>
                <a:schemeClr val="dk1"/>
              </a:solidFill>
              <a:latin typeface="Palatino Linotype"/>
              <a:ea typeface="Palatino Linotype"/>
              <a:cs typeface="Palatino Linotype"/>
              <a:sym typeface="Palatino Linotype"/>
            </a:endParaRPr>
          </a:p>
        </p:txBody>
      </p:sp>
    </p:spTree>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0"/>
          <p:cNvSpPr/>
          <p:nvPr/>
        </p:nvSpPr>
        <p:spPr>
          <a:xfrm>
            <a:off x="4956050" y="202980"/>
            <a:ext cx="3878905" cy="576075"/>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Regular/Full CDR</a:t>
            </a:r>
            <a:endParaRPr sz="1800">
              <a:solidFill>
                <a:schemeClr val="dk1"/>
              </a:solidFill>
              <a:latin typeface="Palatino Linotype"/>
              <a:ea typeface="Palatino Linotype"/>
              <a:cs typeface="Palatino Linotype"/>
              <a:sym typeface="Palatino Linotype"/>
            </a:endParaRPr>
          </a:p>
        </p:txBody>
      </p:sp>
      <p:pic>
        <p:nvPicPr>
          <p:cNvPr id="451" name="Google Shape;451;p70"/>
          <p:cNvPicPr preferRelativeResize="0"/>
          <p:nvPr/>
        </p:nvPicPr>
        <p:blipFill rotWithShape="1">
          <a:blip r:embed="rId3">
            <a:alphaModFix/>
          </a:blip>
          <a:srcRect/>
          <a:stretch/>
        </p:blipFill>
        <p:spPr>
          <a:xfrm>
            <a:off x="1485900" y="802867"/>
            <a:ext cx="6172200" cy="5895975"/>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1"/>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CDR</a:t>
            </a:r>
            <a:endParaRPr sz="3600"/>
          </a:p>
        </p:txBody>
      </p:sp>
      <p:sp>
        <p:nvSpPr>
          <p:cNvPr id="457" name="Google Shape;457;p71"/>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lnSpcReduction="10000"/>
          </a:bodyPr>
          <a:lstStyle/>
          <a:p>
            <a:pPr marL="742950" lvl="1" indent="-285750" algn="l" rtl="0">
              <a:spcBef>
                <a:spcPts val="0"/>
              </a:spcBef>
              <a:spcAft>
                <a:spcPts val="0"/>
              </a:spcAft>
              <a:buClr>
                <a:srgbClr val="76420D"/>
              </a:buClr>
              <a:buSzPts val="2400"/>
              <a:buChar char="o"/>
            </a:pPr>
            <a:r>
              <a:rPr lang="en-US" sz="2400"/>
              <a:t>Notice of Disability Cessation (or Continuation) </a:t>
            </a:r>
            <a:endParaRPr/>
          </a:p>
          <a:p>
            <a:pPr marL="1143000" lvl="2" indent="-228600" algn="l" rtl="0">
              <a:spcBef>
                <a:spcPts val="480"/>
              </a:spcBef>
              <a:spcAft>
                <a:spcPts val="0"/>
              </a:spcAft>
              <a:buClr>
                <a:srgbClr val="76420D"/>
              </a:buClr>
              <a:buSzPts val="2400"/>
              <a:buChar char="•"/>
            </a:pPr>
            <a:r>
              <a:rPr lang="en-US" sz="2400"/>
              <a:t>Appeal IMMEDIATELY – if appeal within </a:t>
            </a:r>
            <a:r>
              <a:rPr lang="en-US" sz="2400" b="1"/>
              <a:t>10 days</a:t>
            </a:r>
            <a:r>
              <a:rPr lang="en-US" sz="2400"/>
              <a:t>, person gets benefits while the appeal is being decided. Appealing in person is best because need signed form to continue benefits.</a:t>
            </a:r>
            <a:endParaRPr/>
          </a:p>
          <a:p>
            <a:pPr marL="1143000" lvl="2" indent="-228600" algn="l" rtl="0">
              <a:spcBef>
                <a:spcPts val="480"/>
              </a:spcBef>
              <a:spcAft>
                <a:spcPts val="0"/>
              </a:spcAft>
              <a:buClr>
                <a:srgbClr val="76420D"/>
              </a:buClr>
              <a:buSzPts val="2400"/>
              <a:buChar char="•"/>
            </a:pPr>
            <a:r>
              <a:rPr lang="en-US" sz="2400"/>
              <a:t>Use a special Request for Reconsideration form (or whatever form the notice says to use) – Form SSA 789 </a:t>
            </a:r>
            <a:endParaRPr/>
          </a:p>
          <a:p>
            <a:pPr marL="1143000" lvl="2" indent="-228600" algn="l" rtl="0">
              <a:spcBef>
                <a:spcPts val="480"/>
              </a:spcBef>
              <a:spcAft>
                <a:spcPts val="0"/>
              </a:spcAft>
              <a:buClr>
                <a:srgbClr val="76420D"/>
              </a:buClr>
              <a:buSzPts val="2400"/>
              <a:buChar char="•"/>
            </a:pPr>
            <a:r>
              <a:rPr lang="en-US" sz="2400"/>
              <a:t>Appeal is  before a Hearing Officer – less formal than an ALJ</a:t>
            </a:r>
            <a:endParaRPr/>
          </a:p>
          <a:p>
            <a:pPr marL="1143000" lvl="2" indent="-127000" algn="l" rtl="0">
              <a:spcBef>
                <a:spcPts val="320"/>
              </a:spcBef>
              <a:spcAft>
                <a:spcPts val="0"/>
              </a:spcAft>
              <a:buClr>
                <a:srgbClr val="76420D"/>
              </a:buClr>
              <a:buSzPts val="1600"/>
              <a:buNone/>
            </a:pPr>
            <a:endParaRPr/>
          </a:p>
          <a:p>
            <a:pPr marL="514350" lvl="1" indent="0" algn="l" rtl="0">
              <a:spcBef>
                <a:spcPts val="320"/>
              </a:spcBef>
              <a:spcAft>
                <a:spcPts val="0"/>
              </a:spcAft>
              <a:buClr>
                <a:srgbClr val="76420D"/>
              </a:buClr>
              <a:buSzPts val="1600"/>
              <a:buNone/>
            </a:pPr>
            <a:endParaRPr/>
          </a:p>
        </p:txBody>
      </p:sp>
      <p:sp>
        <p:nvSpPr>
          <p:cNvPr id="458" name="Google Shape;458;p7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464" name="Google Shape;464;p72"/>
          <p:cNvPicPr preferRelativeResize="0"/>
          <p:nvPr/>
        </p:nvPicPr>
        <p:blipFill rotWithShape="1">
          <a:blip r:embed="rId3">
            <a:alphaModFix/>
          </a:blip>
          <a:srcRect/>
          <a:stretch/>
        </p:blipFill>
        <p:spPr>
          <a:xfrm>
            <a:off x="152400" y="457200"/>
            <a:ext cx="4949670" cy="6069330"/>
          </a:xfrm>
          <a:prstGeom prst="rect">
            <a:avLst/>
          </a:prstGeom>
          <a:noFill/>
          <a:ln>
            <a:noFill/>
          </a:ln>
        </p:spPr>
      </p:pic>
      <p:pic>
        <p:nvPicPr>
          <p:cNvPr id="465" name="Google Shape;465;p72"/>
          <p:cNvPicPr preferRelativeResize="0"/>
          <p:nvPr/>
        </p:nvPicPr>
        <p:blipFill rotWithShape="1">
          <a:blip r:embed="rId4">
            <a:alphaModFix/>
          </a:blip>
          <a:srcRect/>
          <a:stretch/>
        </p:blipFill>
        <p:spPr>
          <a:xfrm>
            <a:off x="3124200" y="457200"/>
            <a:ext cx="5666658" cy="1447800"/>
          </a:xfrm>
          <a:prstGeom prst="rect">
            <a:avLst/>
          </a:prstGeom>
          <a:noFill/>
          <a:ln>
            <a:noFill/>
          </a:ln>
          <a:effectLst>
            <a:outerShdw blurRad="190500" algn="tl" rotWithShape="0">
              <a:srgbClr val="000000">
                <a:alpha val="69803"/>
              </a:srgbClr>
            </a:outerShdw>
          </a:effectLst>
        </p:spPr>
      </p:pic>
      <p:sp>
        <p:nvSpPr>
          <p:cNvPr id="466" name="Google Shape;466;p72"/>
          <p:cNvSpPr/>
          <p:nvPr/>
        </p:nvSpPr>
        <p:spPr>
          <a:xfrm>
            <a:off x="5410200" y="4800600"/>
            <a:ext cx="3657600" cy="914400"/>
          </a:xfrm>
          <a:prstGeom prst="leftArrow">
            <a:avLst>
              <a:gd name="adj1" fmla="val 50000"/>
              <a:gd name="adj2" fmla="val 50000"/>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CDR Medical Records</a:t>
            </a:r>
            <a:endParaRPr sz="1800">
              <a:solidFill>
                <a:schemeClr val="dk1"/>
              </a:solidFill>
              <a:latin typeface="Palatino Linotype"/>
              <a:ea typeface="Palatino Linotype"/>
              <a:cs typeface="Palatino Linotype"/>
              <a:sym typeface="Palatino Linotype"/>
            </a:endParaRPr>
          </a:p>
        </p:txBody>
      </p:sp>
      <p:sp>
        <p:nvSpPr>
          <p:cNvPr id="467" name="Google Shape;467;p72"/>
          <p:cNvSpPr/>
          <p:nvPr/>
        </p:nvSpPr>
        <p:spPr>
          <a:xfrm>
            <a:off x="5410200" y="3429001"/>
            <a:ext cx="3657600" cy="914400"/>
          </a:xfrm>
          <a:prstGeom prst="leftArrow">
            <a:avLst>
              <a:gd name="adj1" fmla="val 50000"/>
              <a:gd name="adj2" fmla="val 50000"/>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Original Medical Records</a:t>
            </a:r>
            <a:endParaRPr sz="1800">
              <a:solidFill>
                <a:schemeClr val="dk1"/>
              </a:solidFill>
              <a:latin typeface="Palatino Linotype"/>
              <a:ea typeface="Palatino Linotype"/>
              <a:cs typeface="Palatino Linotype"/>
              <a:sym typeface="Palatino Linotype"/>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7"/>
                                        </p:tgtEl>
                                        <p:attrNameLst>
                                          <p:attrName>style.visibility</p:attrName>
                                        </p:attrNameLst>
                                      </p:cBhvr>
                                      <p:to>
                                        <p:strVal val="visible"/>
                                      </p:to>
                                    </p:set>
                                    <p:anim calcmode="lin" valueType="num">
                                      <p:cBhvr additive="base">
                                        <p:cTn id="12" dur="500"/>
                                        <p:tgtEl>
                                          <p:spTgt spid="4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6"/>
                                        </p:tgtEl>
                                        <p:attrNameLst>
                                          <p:attrName>style.visibility</p:attrName>
                                        </p:attrNameLst>
                                      </p:cBhvr>
                                      <p:to>
                                        <p:strVal val="visible"/>
                                      </p:to>
                                    </p:set>
                                    <p:anim calcmode="lin" valueType="num">
                                      <p:cBhvr additive="base">
                                        <p:cTn id="17" dur="500"/>
                                        <p:tgtEl>
                                          <p:spTgt spid="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 Intake: Monday through Friday, 9:30 a.m. to 1:00 p.m.</a:t>
            </a:r>
            <a:endParaRPr/>
          </a:p>
        </p:txBody>
      </p:sp>
      <p:pic>
        <p:nvPicPr>
          <p:cNvPr id="473" name="Google Shape;473;p73"/>
          <p:cNvPicPr preferRelativeResize="0"/>
          <p:nvPr/>
        </p:nvPicPr>
        <p:blipFill rotWithShape="1">
          <a:blip r:embed="rId3">
            <a:alphaModFix/>
          </a:blip>
          <a:srcRect/>
          <a:stretch/>
        </p:blipFill>
        <p:spPr>
          <a:xfrm>
            <a:off x="76200" y="685800"/>
            <a:ext cx="4970799" cy="6172200"/>
          </a:xfrm>
          <a:prstGeom prst="rect">
            <a:avLst/>
          </a:prstGeom>
          <a:noFill/>
          <a:ln>
            <a:noFill/>
          </a:ln>
        </p:spPr>
      </p:pic>
      <p:pic>
        <p:nvPicPr>
          <p:cNvPr id="474" name="Google Shape;474;p73"/>
          <p:cNvPicPr preferRelativeResize="0"/>
          <p:nvPr/>
        </p:nvPicPr>
        <p:blipFill rotWithShape="1">
          <a:blip r:embed="rId4">
            <a:alphaModFix/>
          </a:blip>
          <a:srcRect/>
          <a:stretch/>
        </p:blipFill>
        <p:spPr>
          <a:xfrm>
            <a:off x="779318" y="685800"/>
            <a:ext cx="8364682" cy="1143000"/>
          </a:xfrm>
          <a:prstGeom prst="rect">
            <a:avLst/>
          </a:prstGeom>
          <a:noFill/>
          <a:ln>
            <a:noFill/>
          </a:ln>
          <a:effectLst>
            <a:outerShdw blurRad="190500" algn="tl" rotWithShape="0">
              <a:srgbClr val="000000">
                <a:alpha val="69803"/>
              </a:srgbClr>
            </a:outerShdw>
          </a:effectLst>
        </p:spPr>
      </p:pic>
      <p:pic>
        <p:nvPicPr>
          <p:cNvPr id="475" name="Google Shape;475;p73"/>
          <p:cNvPicPr preferRelativeResize="0"/>
          <p:nvPr/>
        </p:nvPicPr>
        <p:blipFill rotWithShape="1">
          <a:blip r:embed="rId5">
            <a:alphaModFix/>
          </a:blip>
          <a:srcRect/>
          <a:stretch/>
        </p:blipFill>
        <p:spPr>
          <a:xfrm>
            <a:off x="274983" y="1260613"/>
            <a:ext cx="7896666" cy="509153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76" name="Google Shape;476;p73"/>
          <p:cNvSpPr/>
          <p:nvPr/>
        </p:nvSpPr>
        <p:spPr>
          <a:xfrm>
            <a:off x="604299" y="4419600"/>
            <a:ext cx="6934200" cy="2209800"/>
          </a:xfrm>
          <a:prstGeom prst="ellipse">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5"/>
                                        </p:tgtEl>
                                        <p:attrNameLst>
                                          <p:attrName>style.visibility</p:attrName>
                                        </p:attrNameLst>
                                      </p:cBhvr>
                                      <p:to>
                                        <p:strVal val="visible"/>
                                      </p:to>
                                    </p:set>
                                    <p:animEffect transition="in" filter="fade">
                                      <p:cBhvr>
                                        <p:cTn id="12" dur="500"/>
                                        <p:tgtEl>
                                          <p:spTgt spid="475"/>
                                        </p:tgtEl>
                                      </p:cBhvr>
                                    </p:animEffect>
                                  </p:childTnLst>
                                </p:cTn>
                              </p:par>
                              <p:par>
                                <p:cTn id="13" presetID="10" presetClass="exit" presetSubtype="0" fill="hold" nodeType="withEffect">
                                  <p:stCondLst>
                                    <p:cond delay="0"/>
                                  </p:stCondLst>
                                  <p:childTnLst>
                                    <p:animEffect transition="out" filter="fade">
                                      <p:cBhvr>
                                        <p:cTn id="14" dur="500"/>
                                        <p:tgtEl>
                                          <p:spTgt spid="474"/>
                                        </p:tgtEl>
                                      </p:cBhvr>
                                    </p:animEffect>
                                    <p:set>
                                      <p:cBhvr>
                                        <p:cTn id="15" dur="1" fill="hold">
                                          <p:stCondLst>
                                            <p:cond delay="500"/>
                                          </p:stCondLst>
                                        </p:cTn>
                                        <p:tgtEl>
                                          <p:spTgt spid="47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6"/>
                                        </p:tgtEl>
                                        <p:attrNameLst>
                                          <p:attrName>style.visibility</p:attrName>
                                        </p:attrNameLst>
                                      </p:cBhvr>
                                      <p:to>
                                        <p:strVal val="visible"/>
                                      </p:to>
                                    </p:set>
                                    <p:animEffect transition="in" filter="fade">
                                      <p:cBhvr>
                                        <p:cTn id="20" dur="20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4"/>
          <p:cNvSpPr txBox="1">
            <a:spLocks noGrp="1"/>
          </p:cNvSpPr>
          <p:nvPr>
            <p:ph type="title"/>
          </p:nvPr>
        </p:nvSpPr>
        <p:spPr>
          <a:xfrm>
            <a:off x="457200" y="1066800"/>
            <a:ext cx="8229600" cy="60960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CDR</a:t>
            </a:r>
            <a:endParaRPr sz="3600"/>
          </a:p>
        </p:txBody>
      </p:sp>
      <p:sp>
        <p:nvSpPr>
          <p:cNvPr id="482" name="Google Shape;482;p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CDR Process Continued</a:t>
            </a:r>
            <a:endParaRPr/>
          </a:p>
          <a:p>
            <a:pPr marL="742950" lvl="1" indent="-285750" algn="l" rtl="0">
              <a:spcBef>
                <a:spcPts val="360"/>
              </a:spcBef>
              <a:spcAft>
                <a:spcPts val="0"/>
              </a:spcAft>
              <a:buClr>
                <a:srgbClr val="76420D"/>
              </a:buClr>
              <a:buSzPts val="1800"/>
              <a:buChar char="o"/>
            </a:pPr>
            <a:r>
              <a:rPr lang="en-US" sz="1800"/>
              <a:t>Notice of Reconsideration</a:t>
            </a:r>
            <a:endParaRPr/>
          </a:p>
          <a:p>
            <a:pPr marL="1143000" lvl="2" indent="-228600" algn="l" rtl="0">
              <a:spcBef>
                <a:spcPts val="360"/>
              </a:spcBef>
              <a:spcAft>
                <a:spcPts val="0"/>
              </a:spcAft>
              <a:buClr>
                <a:srgbClr val="76420D"/>
              </a:buClr>
              <a:buSzPts val="1800"/>
              <a:buChar char="•"/>
            </a:pPr>
            <a:r>
              <a:rPr lang="en-US" sz="1800"/>
              <a:t>If not favorable, appeal IMMEDIATELY – if appeal within </a:t>
            </a:r>
            <a:r>
              <a:rPr lang="en-US" sz="1800" b="1"/>
              <a:t>10 days</a:t>
            </a:r>
            <a:r>
              <a:rPr lang="en-US" sz="1800"/>
              <a:t>, person gets benefits while the appeal is being decided. Appealing in person is best because need signed form to continue benefits.</a:t>
            </a:r>
            <a:endParaRPr/>
          </a:p>
          <a:p>
            <a:pPr marL="1143000" lvl="2" indent="-228600" algn="l" rtl="0">
              <a:spcBef>
                <a:spcPts val="360"/>
              </a:spcBef>
              <a:spcAft>
                <a:spcPts val="0"/>
              </a:spcAft>
              <a:buClr>
                <a:srgbClr val="76420D"/>
              </a:buClr>
              <a:buSzPts val="1800"/>
              <a:buChar char="•"/>
            </a:pPr>
            <a:r>
              <a:rPr lang="en-US" sz="1800"/>
              <a:t>Use the Request for Hearing form</a:t>
            </a:r>
            <a:endParaRPr/>
          </a:p>
          <a:p>
            <a:pPr marL="1600200" lvl="3" indent="-228600" algn="l" rtl="0">
              <a:spcBef>
                <a:spcPts val="360"/>
              </a:spcBef>
              <a:spcAft>
                <a:spcPts val="0"/>
              </a:spcAft>
              <a:buClr>
                <a:srgbClr val="76420D"/>
              </a:buClr>
              <a:buSzPts val="1800"/>
              <a:buChar char="o"/>
            </a:pPr>
            <a:r>
              <a:rPr lang="en-US" sz="1800"/>
              <a:t>HA-501(aka SSA-501)</a:t>
            </a:r>
            <a:endParaRPr/>
          </a:p>
          <a:p>
            <a:pPr marL="1143000" lvl="2" indent="-228600" algn="l" rtl="0">
              <a:spcBef>
                <a:spcPts val="360"/>
              </a:spcBef>
              <a:spcAft>
                <a:spcPts val="0"/>
              </a:spcAft>
              <a:buClr>
                <a:srgbClr val="76420D"/>
              </a:buClr>
              <a:buSzPts val="1800"/>
              <a:buChar char="•"/>
            </a:pPr>
            <a:r>
              <a:rPr lang="en-US" sz="1800"/>
              <a:t>The case will go to an Administrative Law Judge</a:t>
            </a:r>
            <a:endParaRPr/>
          </a:p>
          <a:p>
            <a:pPr marL="1143000" lvl="2" indent="-127000" algn="l" rtl="0">
              <a:spcBef>
                <a:spcPts val="320"/>
              </a:spcBef>
              <a:spcAft>
                <a:spcPts val="0"/>
              </a:spcAft>
              <a:buClr>
                <a:srgbClr val="76420D"/>
              </a:buClr>
              <a:buSzPts val="1600"/>
              <a:buNone/>
            </a:pPr>
            <a:endParaRPr/>
          </a:p>
          <a:p>
            <a:pPr marL="342900" lvl="0" indent="-342900" algn="l" rtl="0">
              <a:spcBef>
                <a:spcPts val="480"/>
              </a:spcBef>
              <a:spcAft>
                <a:spcPts val="0"/>
              </a:spcAft>
              <a:buClr>
                <a:srgbClr val="76420D"/>
              </a:buClr>
              <a:buSzPts val="2400"/>
              <a:buChar char="•"/>
            </a:pPr>
            <a:r>
              <a:rPr lang="en-US"/>
              <a:t>During all phases of the process, the beneficiary can supply additional medical information to support claim.</a:t>
            </a:r>
            <a:endParaRPr/>
          </a:p>
        </p:txBody>
      </p:sp>
      <p:sp>
        <p:nvSpPr>
          <p:cNvPr id="483" name="Google Shape;483;p7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457200" y="1447800"/>
            <a:ext cx="8229600" cy="652886"/>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chemeClr val="dk2"/>
              </a:buClr>
              <a:buSzPts val="4400"/>
              <a:buFont typeface="Palatino Linotype"/>
              <a:buNone/>
            </a:pPr>
            <a:r>
              <a:rPr lang="en-US"/>
              <a:t>Criteria</a:t>
            </a:r>
            <a:endParaRPr/>
          </a:p>
        </p:txBody>
      </p:sp>
      <p:sp>
        <p:nvSpPr>
          <p:cNvPr id="113" name="Google Shape;113;p5"/>
          <p:cNvSpPr txBox="1">
            <a:spLocks noGrp="1"/>
          </p:cNvSpPr>
          <p:nvPr>
            <p:ph type="body" idx="1"/>
          </p:nvPr>
        </p:nvSpPr>
        <p:spPr>
          <a:xfrm>
            <a:off x="531812" y="2667000"/>
            <a:ext cx="4040188" cy="609600"/>
          </a:xfrm>
          <a:prstGeom prst="rect">
            <a:avLst/>
          </a:prstGeom>
          <a:gradFill>
            <a:gsLst>
              <a:gs pos="0">
                <a:srgbClr val="BE6103"/>
              </a:gs>
              <a:gs pos="80000">
                <a:srgbClr val="FA7E03"/>
              </a:gs>
              <a:gs pos="100000">
                <a:srgbClr val="FF8000"/>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SSI</a:t>
            </a:r>
            <a:endParaRPr/>
          </a:p>
        </p:txBody>
      </p:sp>
      <p:sp>
        <p:nvSpPr>
          <p:cNvPr id="114" name="Google Shape;114;p5"/>
          <p:cNvSpPr txBox="1">
            <a:spLocks noGrp="1"/>
          </p:cNvSpPr>
          <p:nvPr>
            <p:ph type="body" idx="2"/>
          </p:nvPr>
        </p:nvSpPr>
        <p:spPr>
          <a:xfrm>
            <a:off x="4586514" y="2667000"/>
            <a:ext cx="4041775" cy="609600"/>
          </a:xfrm>
          <a:prstGeom prst="rect">
            <a:avLst/>
          </a:prstGeom>
          <a:gradFill>
            <a:gsLst>
              <a:gs pos="0">
                <a:srgbClr val="674B2E"/>
              </a:gs>
              <a:gs pos="80000">
                <a:srgbClr val="87623C"/>
              </a:gs>
              <a:gs pos="100000">
                <a:srgbClr val="8A633B"/>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SSDI</a:t>
            </a:r>
            <a:endParaRPr/>
          </a:p>
        </p:txBody>
      </p:sp>
      <p:sp>
        <p:nvSpPr>
          <p:cNvPr id="115" name="Google Shape;115;p5"/>
          <p:cNvSpPr/>
          <p:nvPr/>
        </p:nvSpPr>
        <p:spPr>
          <a:xfrm>
            <a:off x="2743200" y="3828324"/>
            <a:ext cx="3657600" cy="1607919"/>
          </a:xfrm>
          <a:prstGeom prst="trapezoid">
            <a:avLst>
              <a:gd name="adj" fmla="val 25000"/>
            </a:avLst>
          </a:prstGeom>
          <a:gradFill>
            <a:gsLst>
              <a:gs pos="0">
                <a:srgbClr val="DBC3B1"/>
              </a:gs>
              <a:gs pos="35000">
                <a:srgbClr val="E4D5C9"/>
              </a:gs>
              <a:gs pos="100000">
                <a:srgbClr val="F4EDEA"/>
              </a:gs>
            </a:gsLst>
            <a:lin ang="16200000" scaled="0"/>
          </a:gradFill>
          <a:ln w="9525" cap="flat" cmpd="sng">
            <a:solidFill>
              <a:srgbClr val="81634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Palatino Linotype"/>
                <a:ea typeface="Palatino Linotype"/>
                <a:cs typeface="Palatino Linotype"/>
                <a:sym typeface="Palatino Linotype"/>
              </a:rPr>
              <a:t>Medical </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Disability</a:t>
            </a:r>
            <a:endParaRPr sz="1800">
              <a:solidFill>
                <a:schemeClr val="dk1"/>
              </a:solidFill>
              <a:latin typeface="Palatino Linotype"/>
              <a:ea typeface="Palatino Linotype"/>
              <a:cs typeface="Palatino Linotype"/>
              <a:sym typeface="Palatino Linotype"/>
            </a:endParaRPr>
          </a:p>
        </p:txBody>
      </p:sp>
      <p:cxnSp>
        <p:nvCxnSpPr>
          <p:cNvPr id="116" name="Google Shape;116;p5"/>
          <p:cNvCxnSpPr/>
          <p:nvPr/>
        </p:nvCxnSpPr>
        <p:spPr>
          <a:xfrm>
            <a:off x="3048000" y="3429000"/>
            <a:ext cx="533400" cy="304800"/>
          </a:xfrm>
          <a:prstGeom prst="straightConnector1">
            <a:avLst/>
          </a:prstGeom>
          <a:noFill/>
          <a:ln w="9525" cap="flat" cmpd="sng">
            <a:solidFill>
              <a:schemeClr val="accent1"/>
            </a:solidFill>
            <a:prstDash val="solid"/>
            <a:round/>
            <a:headEnd type="none" w="sm" len="sm"/>
            <a:tailEnd type="stealth" w="med" len="med"/>
          </a:ln>
        </p:spPr>
      </p:cxnSp>
      <p:cxnSp>
        <p:nvCxnSpPr>
          <p:cNvPr id="117" name="Google Shape;117;p5"/>
          <p:cNvCxnSpPr/>
          <p:nvPr/>
        </p:nvCxnSpPr>
        <p:spPr>
          <a:xfrm flipH="1">
            <a:off x="5562600" y="3452149"/>
            <a:ext cx="533400" cy="304800"/>
          </a:xfrm>
          <a:prstGeom prst="straightConnector1">
            <a:avLst/>
          </a:prstGeom>
          <a:noFill/>
          <a:ln w="9525" cap="flat" cmpd="sng">
            <a:solidFill>
              <a:schemeClr val="accent1"/>
            </a:solidFill>
            <a:prstDash val="solid"/>
            <a:round/>
            <a:headEnd type="none" w="sm" len="sm"/>
            <a:tailEnd type="stealth" w="med" len="med"/>
          </a:ln>
        </p:spPr>
      </p:cxnSp>
      <p:sp>
        <p:nvSpPr>
          <p:cNvPr id="118" name="Google Shape;118;p5"/>
          <p:cNvSpPr/>
          <p:nvPr/>
        </p:nvSpPr>
        <p:spPr>
          <a:xfrm>
            <a:off x="304800" y="3828324"/>
            <a:ext cx="2743200" cy="1622385"/>
          </a:xfrm>
          <a:prstGeom prst="parallelogram">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Requirements</a:t>
            </a:r>
            <a:endParaRPr sz="1800">
              <a:solidFill>
                <a:schemeClr val="lt1"/>
              </a:solidFill>
              <a:latin typeface="Palatino Linotype"/>
              <a:ea typeface="Palatino Linotype"/>
              <a:cs typeface="Palatino Linotype"/>
              <a:sym typeface="Palatino Linotype"/>
            </a:endParaRPr>
          </a:p>
        </p:txBody>
      </p:sp>
      <p:cxnSp>
        <p:nvCxnSpPr>
          <p:cNvPr id="119" name="Google Shape;119;p5"/>
          <p:cNvCxnSpPr/>
          <p:nvPr/>
        </p:nvCxnSpPr>
        <p:spPr>
          <a:xfrm flipH="1">
            <a:off x="1905000" y="3429000"/>
            <a:ext cx="533400" cy="327949"/>
          </a:xfrm>
          <a:prstGeom prst="straightConnector1">
            <a:avLst/>
          </a:prstGeom>
          <a:noFill/>
          <a:ln w="9525" cap="flat" cmpd="sng">
            <a:solidFill>
              <a:schemeClr val="accent1"/>
            </a:solidFill>
            <a:prstDash val="solid"/>
            <a:round/>
            <a:headEnd type="none" w="sm" len="sm"/>
            <a:tailEnd type="stealth" w="med" len="med"/>
          </a:ln>
        </p:spPr>
      </p:cxnSp>
      <p:cxnSp>
        <p:nvCxnSpPr>
          <p:cNvPr id="120" name="Google Shape;120;p5"/>
          <p:cNvCxnSpPr/>
          <p:nvPr/>
        </p:nvCxnSpPr>
        <p:spPr>
          <a:xfrm>
            <a:off x="6781800" y="3452149"/>
            <a:ext cx="457200" cy="304800"/>
          </a:xfrm>
          <a:prstGeom prst="straightConnector1">
            <a:avLst/>
          </a:prstGeom>
          <a:noFill/>
          <a:ln w="9525" cap="flat" cmpd="sng">
            <a:solidFill>
              <a:schemeClr val="accent1"/>
            </a:solidFill>
            <a:prstDash val="solid"/>
            <a:round/>
            <a:headEnd type="none" w="sm" len="sm"/>
            <a:tailEnd type="stealth" w="med" len="med"/>
          </a:ln>
        </p:spPr>
      </p:cxnSp>
      <p:sp>
        <p:nvSpPr>
          <p:cNvPr id="121" name="Google Shape;121;p5"/>
          <p:cNvSpPr/>
          <p:nvPr/>
        </p:nvSpPr>
        <p:spPr>
          <a:xfrm flipH="1">
            <a:off x="6096000" y="3846261"/>
            <a:ext cx="2552700" cy="1622385"/>
          </a:xfrm>
          <a:prstGeom prst="parallelogram">
            <a:avLst>
              <a:gd name="adj" fmla="val 25000"/>
            </a:avLst>
          </a:prstGeom>
          <a:solidFill>
            <a:schemeClr val="accent4"/>
          </a:solidFill>
          <a:ln w="28575" cap="flat" cmpd="sng">
            <a:solidFill>
              <a:srgbClr val="604A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Requirements</a:t>
            </a:r>
            <a:endParaRPr sz="1800">
              <a:solidFill>
                <a:schemeClr val="lt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5"/>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endParaRPr/>
          </a:p>
        </p:txBody>
      </p:sp>
      <p:sp>
        <p:nvSpPr>
          <p:cNvPr id="489" name="Google Shape;489;p75"/>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rgbClr val="76420D"/>
              </a:buClr>
              <a:buSzPts val="2400"/>
              <a:buNone/>
            </a:pPr>
            <a:endParaRPr/>
          </a:p>
        </p:txBody>
      </p:sp>
      <p:sp>
        <p:nvSpPr>
          <p:cNvPr id="490" name="Google Shape;490;p7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491" name="Google Shape;491;p75"/>
          <p:cNvPicPr preferRelativeResize="0"/>
          <p:nvPr/>
        </p:nvPicPr>
        <p:blipFill rotWithShape="1">
          <a:blip r:embed="rId3">
            <a:alphaModFix/>
          </a:blip>
          <a:srcRect/>
          <a:stretch/>
        </p:blipFill>
        <p:spPr>
          <a:xfrm>
            <a:off x="0" y="76200"/>
            <a:ext cx="5181600" cy="6669932"/>
          </a:xfrm>
          <a:prstGeom prst="rect">
            <a:avLst/>
          </a:prstGeom>
          <a:noFill/>
          <a:ln>
            <a:noFill/>
          </a:ln>
        </p:spPr>
      </p:pic>
      <p:pic>
        <p:nvPicPr>
          <p:cNvPr id="492" name="Google Shape;492;p75"/>
          <p:cNvPicPr preferRelativeResize="0"/>
          <p:nvPr/>
        </p:nvPicPr>
        <p:blipFill rotWithShape="1">
          <a:blip r:embed="rId4">
            <a:alphaModFix/>
          </a:blip>
          <a:srcRect/>
          <a:stretch/>
        </p:blipFill>
        <p:spPr>
          <a:xfrm>
            <a:off x="1143000" y="1752600"/>
            <a:ext cx="7756441" cy="4805363"/>
          </a:xfrm>
          <a:prstGeom prst="rect">
            <a:avLst/>
          </a:prstGeom>
          <a:noFill/>
          <a:ln>
            <a:noFill/>
          </a:ln>
          <a:effectLst>
            <a:outerShdw dist="35921" dir="2700000" algn="ctr" rotWithShape="0">
              <a:schemeClr val="lt2"/>
            </a:outerShdw>
          </a:effectLst>
        </p:spPr>
      </p:pic>
      <p:sp>
        <p:nvSpPr>
          <p:cNvPr id="493" name="Google Shape;493;p75"/>
          <p:cNvSpPr/>
          <p:nvPr/>
        </p:nvSpPr>
        <p:spPr>
          <a:xfrm>
            <a:off x="6553200" y="4343400"/>
            <a:ext cx="1752600" cy="762000"/>
          </a:xfrm>
          <a:prstGeom prst="ellipse">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494" name="Google Shape;494;p75"/>
          <p:cNvSpPr/>
          <p:nvPr/>
        </p:nvSpPr>
        <p:spPr>
          <a:xfrm>
            <a:off x="1203960" y="5044440"/>
            <a:ext cx="4206240" cy="762000"/>
          </a:xfrm>
          <a:prstGeom prst="ellipse">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4"/>
                                        </p:tgtEl>
                                        <p:attrNameLst>
                                          <p:attrName>style.visibility</p:attrName>
                                        </p:attrNameLst>
                                      </p:cBhvr>
                                      <p:to>
                                        <p:strVal val="visible"/>
                                      </p:to>
                                    </p:set>
                                    <p:animEffect transition="in" filter="fade">
                                      <p:cBhvr>
                                        <p:cTn id="12" dur="500"/>
                                        <p:tgtEl>
                                          <p:spTgt spid="4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3"/>
                                        </p:tgtEl>
                                        <p:attrNameLst>
                                          <p:attrName>style.visibility</p:attrName>
                                        </p:attrNameLst>
                                      </p:cBhvr>
                                      <p:to>
                                        <p:strVal val="visible"/>
                                      </p:to>
                                    </p:set>
                                    <p:animEffect transition="in" filter="fade">
                                      <p:cBhvr>
                                        <p:cTn id="17"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6"/>
          <p:cNvSpPr txBox="1">
            <a:spLocks noGrp="1"/>
          </p:cNvSpPr>
          <p:nvPr>
            <p:ph type="title"/>
          </p:nvPr>
        </p:nvSpPr>
        <p:spPr>
          <a:xfrm>
            <a:off x="457200" y="1066800"/>
            <a:ext cx="8229600" cy="83820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CDR Tips</a:t>
            </a:r>
            <a:endParaRPr sz="3600"/>
          </a:p>
        </p:txBody>
      </p:sp>
      <p:sp>
        <p:nvSpPr>
          <p:cNvPr id="500" name="Google Shape;500;p76"/>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Even after approval for SSI or SSD, encourage clients to stay in treatment</a:t>
            </a:r>
            <a:endParaRPr dirty="0"/>
          </a:p>
          <a:p>
            <a:pPr marL="742950" lvl="1" indent="-285750" algn="l" rtl="0">
              <a:spcBef>
                <a:spcPts val="320"/>
              </a:spcBef>
              <a:spcAft>
                <a:spcPts val="0"/>
              </a:spcAft>
              <a:buClr>
                <a:srgbClr val="76420D"/>
              </a:buClr>
              <a:buSzPts val="1600"/>
              <a:buChar char="o"/>
            </a:pPr>
            <a:r>
              <a:rPr lang="en-US" dirty="0"/>
              <a:t>Medical records are crucial for </a:t>
            </a:r>
            <a:r>
              <a:rPr lang="en-US" dirty="0" err="1"/>
              <a:t>CDRs.</a:t>
            </a:r>
            <a:r>
              <a:rPr lang="en-US" dirty="0"/>
              <a:t> Just like in the initial application, Social Security wants to see medically documented impairments.</a:t>
            </a:r>
            <a:endParaRPr dirty="0"/>
          </a:p>
          <a:p>
            <a:pPr marL="742950" lvl="1" indent="-285750" algn="l" rtl="0">
              <a:spcBef>
                <a:spcPts val="320"/>
              </a:spcBef>
              <a:spcAft>
                <a:spcPts val="0"/>
              </a:spcAft>
              <a:buClr>
                <a:srgbClr val="76420D"/>
              </a:buClr>
              <a:buSzPts val="1600"/>
              <a:buChar char="o"/>
            </a:pPr>
            <a:r>
              <a:rPr lang="en-US" dirty="0"/>
              <a:t>When filling out forms, use same principles as application</a:t>
            </a:r>
            <a:endParaRPr dirty="0"/>
          </a:p>
          <a:p>
            <a:pPr marL="742950" lvl="1" indent="-184150" algn="l" rtl="0">
              <a:spcBef>
                <a:spcPts val="320"/>
              </a:spcBef>
              <a:spcAft>
                <a:spcPts val="0"/>
              </a:spcAft>
              <a:buClr>
                <a:srgbClr val="76420D"/>
              </a:buClr>
              <a:buSzPts val="1600"/>
              <a:buNone/>
            </a:pPr>
            <a:endParaRPr dirty="0"/>
          </a:p>
          <a:p>
            <a:pPr marL="342900" lvl="0" indent="-342900" algn="l" rtl="0">
              <a:spcBef>
                <a:spcPts val="480"/>
              </a:spcBef>
              <a:spcAft>
                <a:spcPts val="0"/>
              </a:spcAft>
              <a:buClr>
                <a:srgbClr val="76420D"/>
              </a:buClr>
              <a:buSzPts val="2400"/>
              <a:buChar char="•"/>
            </a:pPr>
            <a:r>
              <a:rPr lang="en-US" dirty="0"/>
              <a:t>Keep in mind the prior impairments</a:t>
            </a:r>
            <a:endParaRPr dirty="0"/>
          </a:p>
          <a:p>
            <a:pPr marL="742950" lvl="1" indent="-184150" algn="l" rtl="0">
              <a:spcBef>
                <a:spcPts val="320"/>
              </a:spcBef>
              <a:spcAft>
                <a:spcPts val="0"/>
              </a:spcAft>
              <a:buClr>
                <a:srgbClr val="76420D"/>
              </a:buClr>
              <a:buSzPts val="1600"/>
              <a:buNone/>
            </a:pPr>
            <a:endParaRPr dirty="0"/>
          </a:p>
          <a:p>
            <a:pPr marL="342900" lvl="0" indent="-342900" algn="l" rtl="0">
              <a:spcBef>
                <a:spcPts val="480"/>
              </a:spcBef>
              <a:spcAft>
                <a:spcPts val="0"/>
              </a:spcAft>
              <a:buClr>
                <a:srgbClr val="76420D"/>
              </a:buClr>
              <a:buSzPts val="2400"/>
              <a:buChar char="•"/>
            </a:pPr>
            <a:r>
              <a:rPr lang="en-US" dirty="0"/>
              <a:t>Beneficiary can call AIDS Law Project when they receive the initial CDR notice.</a:t>
            </a:r>
            <a:endParaRPr dirty="0"/>
          </a:p>
        </p:txBody>
      </p:sp>
      <p:sp>
        <p:nvSpPr>
          <p:cNvPr id="501" name="Google Shape;501;p7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457200" y="1447800"/>
            <a:ext cx="8229600" cy="652886"/>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chemeClr val="dk2"/>
              </a:buClr>
              <a:buSzPts val="4400"/>
              <a:buFont typeface="Palatino Linotype"/>
              <a:buNone/>
            </a:pPr>
            <a:r>
              <a:rPr lang="en-US"/>
              <a:t>Criteria</a:t>
            </a:r>
            <a:endParaRPr/>
          </a:p>
        </p:txBody>
      </p:sp>
      <p:sp>
        <p:nvSpPr>
          <p:cNvPr id="127" name="Google Shape;127;p6"/>
          <p:cNvSpPr txBox="1">
            <a:spLocks noGrp="1"/>
          </p:cNvSpPr>
          <p:nvPr>
            <p:ph type="body" idx="1"/>
          </p:nvPr>
        </p:nvSpPr>
        <p:spPr>
          <a:xfrm>
            <a:off x="531812" y="2667000"/>
            <a:ext cx="4040188" cy="609600"/>
          </a:xfrm>
          <a:prstGeom prst="rect">
            <a:avLst/>
          </a:prstGeom>
          <a:gradFill>
            <a:gsLst>
              <a:gs pos="0">
                <a:srgbClr val="BE6103"/>
              </a:gs>
              <a:gs pos="80000">
                <a:srgbClr val="FA7E03"/>
              </a:gs>
              <a:gs pos="100000">
                <a:srgbClr val="FF8000"/>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SSI</a:t>
            </a:r>
            <a:endParaRPr/>
          </a:p>
        </p:txBody>
      </p:sp>
      <p:sp>
        <p:nvSpPr>
          <p:cNvPr id="128" name="Google Shape;128;p6"/>
          <p:cNvSpPr txBox="1">
            <a:spLocks noGrp="1"/>
          </p:cNvSpPr>
          <p:nvPr>
            <p:ph type="body" idx="2"/>
          </p:nvPr>
        </p:nvSpPr>
        <p:spPr>
          <a:xfrm>
            <a:off x="4586514" y="2667000"/>
            <a:ext cx="4041775" cy="609600"/>
          </a:xfrm>
          <a:prstGeom prst="rect">
            <a:avLst/>
          </a:prstGeom>
          <a:gradFill>
            <a:gsLst>
              <a:gs pos="0">
                <a:srgbClr val="674B2E"/>
              </a:gs>
              <a:gs pos="80000">
                <a:srgbClr val="87623C"/>
              </a:gs>
              <a:gs pos="100000">
                <a:srgbClr val="8A633B"/>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None/>
            </a:pPr>
            <a:r>
              <a:rPr lang="en-US">
                <a:solidFill>
                  <a:schemeClr val="lt1"/>
                </a:solidFill>
                <a:latin typeface="Palatino Linotype"/>
                <a:ea typeface="Palatino Linotype"/>
                <a:cs typeface="Palatino Linotype"/>
                <a:sym typeface="Palatino Linotype"/>
              </a:rPr>
              <a:t>SSDI</a:t>
            </a:r>
            <a:endParaRPr/>
          </a:p>
        </p:txBody>
      </p:sp>
      <p:sp>
        <p:nvSpPr>
          <p:cNvPr id="129" name="Google Shape;129;p6"/>
          <p:cNvSpPr/>
          <p:nvPr/>
        </p:nvSpPr>
        <p:spPr>
          <a:xfrm>
            <a:off x="2743200" y="3828324"/>
            <a:ext cx="3657600" cy="1607919"/>
          </a:xfrm>
          <a:prstGeom prst="trapezoid">
            <a:avLst>
              <a:gd name="adj" fmla="val 25000"/>
            </a:avLst>
          </a:prstGeom>
          <a:gradFill>
            <a:gsLst>
              <a:gs pos="0">
                <a:srgbClr val="DBC3B1"/>
              </a:gs>
              <a:gs pos="35000">
                <a:srgbClr val="E4D5C9"/>
              </a:gs>
              <a:gs pos="100000">
                <a:srgbClr val="F4EDEA"/>
              </a:gs>
            </a:gsLst>
            <a:lin ang="16200000" scaled="0"/>
          </a:gradFill>
          <a:ln w="9525" cap="flat" cmpd="sng">
            <a:solidFill>
              <a:srgbClr val="81634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Palatino Linotype"/>
                <a:ea typeface="Palatino Linotype"/>
                <a:cs typeface="Palatino Linotype"/>
                <a:sym typeface="Palatino Linotype"/>
              </a:rPr>
              <a:t>Medical </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Disability</a:t>
            </a:r>
            <a:endParaRPr sz="1800">
              <a:solidFill>
                <a:schemeClr val="dk1"/>
              </a:solidFill>
              <a:latin typeface="Palatino Linotype"/>
              <a:ea typeface="Palatino Linotype"/>
              <a:cs typeface="Palatino Linotype"/>
              <a:sym typeface="Palatino Linotype"/>
            </a:endParaRPr>
          </a:p>
        </p:txBody>
      </p:sp>
      <p:cxnSp>
        <p:nvCxnSpPr>
          <p:cNvPr id="130" name="Google Shape;130;p6"/>
          <p:cNvCxnSpPr/>
          <p:nvPr/>
        </p:nvCxnSpPr>
        <p:spPr>
          <a:xfrm>
            <a:off x="3048000" y="3429000"/>
            <a:ext cx="533400" cy="304800"/>
          </a:xfrm>
          <a:prstGeom prst="straightConnector1">
            <a:avLst/>
          </a:prstGeom>
          <a:noFill/>
          <a:ln w="9525" cap="flat" cmpd="sng">
            <a:solidFill>
              <a:schemeClr val="accent1"/>
            </a:solidFill>
            <a:prstDash val="solid"/>
            <a:round/>
            <a:headEnd type="none" w="sm" len="sm"/>
            <a:tailEnd type="stealth" w="med" len="med"/>
          </a:ln>
        </p:spPr>
      </p:cxnSp>
      <p:cxnSp>
        <p:nvCxnSpPr>
          <p:cNvPr id="131" name="Google Shape;131;p6"/>
          <p:cNvCxnSpPr/>
          <p:nvPr/>
        </p:nvCxnSpPr>
        <p:spPr>
          <a:xfrm flipH="1">
            <a:off x="5562600" y="3452149"/>
            <a:ext cx="533400" cy="304800"/>
          </a:xfrm>
          <a:prstGeom prst="straightConnector1">
            <a:avLst/>
          </a:prstGeom>
          <a:noFill/>
          <a:ln w="9525" cap="flat" cmpd="sng">
            <a:solidFill>
              <a:schemeClr val="accent1"/>
            </a:solidFill>
            <a:prstDash val="solid"/>
            <a:round/>
            <a:headEnd type="none" w="sm" len="sm"/>
            <a:tailEnd type="stealth" w="med" len="med"/>
          </a:ln>
        </p:spPr>
      </p:cxnSp>
      <p:sp>
        <p:nvSpPr>
          <p:cNvPr id="132" name="Google Shape;132;p6"/>
          <p:cNvSpPr/>
          <p:nvPr/>
        </p:nvSpPr>
        <p:spPr>
          <a:xfrm>
            <a:off x="304800" y="3828324"/>
            <a:ext cx="2743200" cy="1622385"/>
          </a:xfrm>
          <a:prstGeom prst="parallelogram">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Requirements</a:t>
            </a:r>
            <a:endParaRPr sz="1800">
              <a:solidFill>
                <a:schemeClr val="lt1"/>
              </a:solidFill>
              <a:latin typeface="Palatino Linotype"/>
              <a:ea typeface="Palatino Linotype"/>
              <a:cs typeface="Palatino Linotype"/>
              <a:sym typeface="Palatino Linotype"/>
            </a:endParaRPr>
          </a:p>
        </p:txBody>
      </p:sp>
      <p:cxnSp>
        <p:nvCxnSpPr>
          <p:cNvPr id="133" name="Google Shape;133;p6"/>
          <p:cNvCxnSpPr/>
          <p:nvPr/>
        </p:nvCxnSpPr>
        <p:spPr>
          <a:xfrm flipH="1">
            <a:off x="1905000" y="3429000"/>
            <a:ext cx="533400" cy="327949"/>
          </a:xfrm>
          <a:prstGeom prst="straightConnector1">
            <a:avLst/>
          </a:prstGeom>
          <a:noFill/>
          <a:ln w="9525" cap="flat" cmpd="sng">
            <a:solidFill>
              <a:schemeClr val="accent1"/>
            </a:solidFill>
            <a:prstDash val="solid"/>
            <a:round/>
            <a:headEnd type="none" w="sm" len="sm"/>
            <a:tailEnd type="stealth" w="med" len="med"/>
          </a:ln>
        </p:spPr>
      </p:cxnSp>
      <p:cxnSp>
        <p:nvCxnSpPr>
          <p:cNvPr id="134" name="Google Shape;134;p6"/>
          <p:cNvCxnSpPr/>
          <p:nvPr/>
        </p:nvCxnSpPr>
        <p:spPr>
          <a:xfrm>
            <a:off x="6781800" y="3452149"/>
            <a:ext cx="457200" cy="304800"/>
          </a:xfrm>
          <a:prstGeom prst="straightConnector1">
            <a:avLst/>
          </a:prstGeom>
          <a:noFill/>
          <a:ln w="9525" cap="flat" cmpd="sng">
            <a:solidFill>
              <a:schemeClr val="accent1"/>
            </a:solidFill>
            <a:prstDash val="solid"/>
            <a:round/>
            <a:headEnd type="none" w="sm" len="sm"/>
            <a:tailEnd type="stealth" w="med" len="med"/>
          </a:ln>
        </p:spPr>
      </p:cxnSp>
      <p:sp>
        <p:nvSpPr>
          <p:cNvPr id="135" name="Google Shape;135;p6"/>
          <p:cNvSpPr/>
          <p:nvPr/>
        </p:nvSpPr>
        <p:spPr>
          <a:xfrm flipH="1">
            <a:off x="6096000" y="3846261"/>
            <a:ext cx="2552700" cy="1622385"/>
          </a:xfrm>
          <a:prstGeom prst="parallelogram">
            <a:avLst>
              <a:gd name="adj" fmla="val 25000"/>
            </a:avLst>
          </a:prstGeom>
          <a:solidFill>
            <a:schemeClr val="accent4"/>
          </a:solidFill>
          <a:ln w="28575" cap="flat" cmpd="sng">
            <a:solidFill>
              <a:srgbClr val="604A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Requirements</a:t>
            </a:r>
            <a:endParaRPr sz="1800">
              <a:solidFill>
                <a:schemeClr val="lt1"/>
              </a:solidFill>
              <a:latin typeface="Palatino Linotype"/>
              <a:ea typeface="Palatino Linotype"/>
              <a:cs typeface="Palatino Linotype"/>
              <a:sym typeface="Palatino Linotype"/>
            </a:endParaRPr>
          </a:p>
        </p:txBody>
      </p:sp>
      <p:sp>
        <p:nvSpPr>
          <p:cNvPr id="136" name="Google Shape;136;p6"/>
          <p:cNvSpPr/>
          <p:nvPr/>
        </p:nvSpPr>
        <p:spPr>
          <a:xfrm>
            <a:off x="117020" y="932675"/>
            <a:ext cx="8909960" cy="5799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137" name="Google Shape;137;p6"/>
          <p:cNvSpPr/>
          <p:nvPr/>
        </p:nvSpPr>
        <p:spPr>
          <a:xfrm>
            <a:off x="126425" y="4120290"/>
            <a:ext cx="8531680" cy="2611540"/>
          </a:xfrm>
          <a:prstGeom prst="ellipse">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Bureau of Disability Determination</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(PA Department of Labor &amp; Industry)</a:t>
            </a:r>
            <a:endParaRPr/>
          </a:p>
          <a:p>
            <a:pPr marL="0" marR="0" lvl="0" indent="0" algn="ctr" rtl="0">
              <a:spcBef>
                <a:spcPts val="0"/>
              </a:spcBef>
              <a:spcAft>
                <a:spcPts val="0"/>
              </a:spcAft>
              <a:buNone/>
            </a:pPr>
            <a:r>
              <a:rPr lang="en-US" sz="1200">
                <a:solidFill>
                  <a:schemeClr val="dk1"/>
                </a:solidFill>
                <a:latin typeface="Palatino Linotype"/>
                <a:ea typeface="Palatino Linotype"/>
                <a:cs typeface="Palatino Linotype"/>
                <a:sym typeface="Palatino Linotype"/>
              </a:rPr>
              <a:t>a.k.a. Disability Determination Services (DDS)</a:t>
            </a:r>
            <a:endParaRPr sz="1200">
              <a:solidFill>
                <a:schemeClr val="dk1"/>
              </a:solidFill>
              <a:latin typeface="Palatino Linotype"/>
              <a:ea typeface="Palatino Linotype"/>
              <a:cs typeface="Palatino Linotype"/>
              <a:sym typeface="Palatino Linotype"/>
            </a:endParaRPr>
          </a:p>
        </p:txBody>
      </p:sp>
      <p:cxnSp>
        <p:nvCxnSpPr>
          <p:cNvPr id="138" name="Google Shape;138;p6"/>
          <p:cNvCxnSpPr/>
          <p:nvPr/>
        </p:nvCxnSpPr>
        <p:spPr>
          <a:xfrm flipH="1">
            <a:off x="4348890" y="3846261"/>
            <a:ext cx="1" cy="458695"/>
          </a:xfrm>
          <a:prstGeom prst="straightConnector1">
            <a:avLst/>
          </a:prstGeom>
          <a:noFill/>
          <a:ln w="9525" cap="flat" cmpd="sng">
            <a:solidFill>
              <a:schemeClr val="accent1"/>
            </a:solidFill>
            <a:prstDash val="solid"/>
            <a:round/>
            <a:headEnd type="none" w="sm" len="sm"/>
            <a:tailEnd type="stealth" w="med" len="med"/>
          </a:ln>
        </p:spPr>
      </p:cxnSp>
      <p:sp>
        <p:nvSpPr>
          <p:cNvPr id="139" name="Google Shape;139;p6"/>
          <p:cNvSpPr/>
          <p:nvPr/>
        </p:nvSpPr>
        <p:spPr>
          <a:xfrm>
            <a:off x="3561624" y="4304956"/>
            <a:ext cx="1642471" cy="1036934"/>
          </a:xfrm>
          <a:prstGeom prst="trapezoid">
            <a:avLst>
              <a:gd name="adj" fmla="val 25000"/>
            </a:avLst>
          </a:prstGeom>
          <a:gradFill>
            <a:gsLst>
              <a:gs pos="0">
                <a:srgbClr val="DBC3B1"/>
              </a:gs>
              <a:gs pos="35000">
                <a:srgbClr val="E4D5C9"/>
              </a:gs>
              <a:gs pos="100000">
                <a:srgbClr val="F4EDEA"/>
              </a:gs>
            </a:gsLst>
            <a:lin ang="16200000" scaled="0"/>
          </a:gradFill>
          <a:ln w="9525" cap="flat" cmpd="sng">
            <a:solidFill>
              <a:srgbClr val="81634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Medical </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Disability</a:t>
            </a:r>
            <a:endParaRPr sz="1800">
              <a:solidFill>
                <a:schemeClr val="dk1"/>
              </a:solidFill>
              <a:latin typeface="Palatino Linotype"/>
              <a:ea typeface="Palatino Linotype"/>
              <a:cs typeface="Palatino Linotype"/>
              <a:sym typeface="Palatino Linotype"/>
            </a:endParaRPr>
          </a:p>
        </p:txBody>
      </p:sp>
      <p:sp>
        <p:nvSpPr>
          <p:cNvPr id="140" name="Google Shape;140;p6"/>
          <p:cNvSpPr/>
          <p:nvPr/>
        </p:nvSpPr>
        <p:spPr>
          <a:xfrm>
            <a:off x="2743200" y="932675"/>
            <a:ext cx="3211380" cy="844910"/>
          </a:xfrm>
          <a:prstGeom prst="rect">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Application</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(online or in person)</a:t>
            </a:r>
            <a:endParaRPr sz="1800">
              <a:solidFill>
                <a:schemeClr val="dk1"/>
              </a:solidFill>
              <a:latin typeface="Palatino Linotype"/>
              <a:ea typeface="Palatino Linotype"/>
              <a:cs typeface="Palatino Linotype"/>
              <a:sym typeface="Palatino Linotype"/>
            </a:endParaRPr>
          </a:p>
        </p:txBody>
      </p:sp>
      <p:sp>
        <p:nvSpPr>
          <p:cNvPr id="141" name="Google Shape;141;p6"/>
          <p:cNvSpPr/>
          <p:nvPr/>
        </p:nvSpPr>
        <p:spPr>
          <a:xfrm>
            <a:off x="117020" y="2315255"/>
            <a:ext cx="8531680" cy="1513069"/>
          </a:xfrm>
          <a:prstGeom prst="ellipse">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Field Office</a:t>
            </a:r>
            <a:endParaRPr sz="1800">
              <a:solidFill>
                <a:schemeClr val="dk1"/>
              </a:solidFill>
              <a:latin typeface="Palatino Linotype"/>
              <a:ea typeface="Palatino Linotype"/>
              <a:cs typeface="Palatino Linotype"/>
              <a:sym typeface="Palatino Linotype"/>
            </a:endParaRPr>
          </a:p>
        </p:txBody>
      </p:sp>
      <p:sp>
        <p:nvSpPr>
          <p:cNvPr id="142" name="Google Shape;142;p6"/>
          <p:cNvSpPr/>
          <p:nvPr/>
        </p:nvSpPr>
        <p:spPr>
          <a:xfrm>
            <a:off x="1905000" y="2536534"/>
            <a:ext cx="1598370" cy="892466"/>
          </a:xfrm>
          <a:prstGeom prst="parallelogram">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SSI</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Requirements</a:t>
            </a:r>
            <a:endParaRPr sz="1200">
              <a:solidFill>
                <a:schemeClr val="lt1"/>
              </a:solidFill>
              <a:latin typeface="Palatino Linotype"/>
              <a:ea typeface="Palatino Linotype"/>
              <a:cs typeface="Palatino Linotype"/>
              <a:sym typeface="Palatino Linotype"/>
            </a:endParaRPr>
          </a:p>
        </p:txBody>
      </p:sp>
      <p:sp>
        <p:nvSpPr>
          <p:cNvPr id="143" name="Google Shape;143;p6"/>
          <p:cNvSpPr/>
          <p:nvPr/>
        </p:nvSpPr>
        <p:spPr>
          <a:xfrm flipH="1">
            <a:off x="5358984" y="2511659"/>
            <a:ext cx="1651416" cy="899392"/>
          </a:xfrm>
          <a:prstGeom prst="parallelogram">
            <a:avLst>
              <a:gd name="adj" fmla="val 25000"/>
            </a:avLst>
          </a:prstGeom>
          <a:solidFill>
            <a:schemeClr val="accent4"/>
          </a:solidFill>
          <a:ln w="28575" cap="flat" cmpd="sng">
            <a:solidFill>
              <a:srgbClr val="604A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SSD</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Non-Medical</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Requirements</a:t>
            </a:r>
            <a:endParaRPr sz="1200">
              <a:solidFill>
                <a:schemeClr val="lt1"/>
              </a:solidFill>
              <a:latin typeface="Palatino Linotype"/>
              <a:ea typeface="Palatino Linotype"/>
              <a:cs typeface="Palatino Linotype"/>
              <a:sym typeface="Palatino Linotype"/>
            </a:endParaRPr>
          </a:p>
        </p:txBody>
      </p:sp>
      <p:cxnSp>
        <p:nvCxnSpPr>
          <p:cNvPr id="144" name="Google Shape;144;p6"/>
          <p:cNvCxnSpPr>
            <a:stCxn id="140" idx="2"/>
          </p:cNvCxnSpPr>
          <p:nvPr/>
        </p:nvCxnSpPr>
        <p:spPr>
          <a:xfrm>
            <a:off x="4348890" y="1777585"/>
            <a:ext cx="0" cy="729600"/>
          </a:xfrm>
          <a:prstGeom prst="straightConnector1">
            <a:avLst/>
          </a:prstGeom>
          <a:noFill/>
          <a:ln w="9525" cap="flat" cmpd="sng">
            <a:solidFill>
              <a:schemeClr val="accent1"/>
            </a:solidFill>
            <a:prstDash val="solid"/>
            <a:round/>
            <a:headEnd type="none" w="sm" len="sm"/>
            <a:tailEnd type="stealth" w="med" len="med"/>
          </a:ln>
        </p:spPr>
      </p:cxnSp>
      <p:cxnSp>
        <p:nvCxnSpPr>
          <p:cNvPr id="145" name="Google Shape;145;p6"/>
          <p:cNvCxnSpPr/>
          <p:nvPr/>
        </p:nvCxnSpPr>
        <p:spPr>
          <a:xfrm rot="5400000" flipH="1">
            <a:off x="7128809" y="4098150"/>
            <a:ext cx="2125800" cy="556800"/>
          </a:xfrm>
          <a:prstGeom prst="curvedConnector3">
            <a:avLst>
              <a:gd name="adj1" fmla="val 28186"/>
            </a:avLst>
          </a:prstGeom>
          <a:noFill/>
          <a:ln w="9525" cap="flat" cmpd="sng">
            <a:solidFill>
              <a:schemeClr val="accent1"/>
            </a:solidFill>
            <a:prstDash val="solid"/>
            <a:round/>
            <a:headEnd type="none" w="sm" len="sm"/>
            <a:tailEnd type="stealth" w="med" len="med"/>
          </a:ln>
        </p:spPr>
      </p:cxnSp>
      <p:sp>
        <p:nvSpPr>
          <p:cNvPr id="146" name="Google Shape;146;p6"/>
          <p:cNvSpPr txBox="1"/>
          <p:nvPr/>
        </p:nvSpPr>
        <p:spPr>
          <a:xfrm>
            <a:off x="7913234" y="4120290"/>
            <a:ext cx="11137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Palatino Linotype"/>
                <a:ea typeface="Palatino Linotype"/>
                <a:cs typeface="Palatino Linotype"/>
                <a:sym typeface="Palatino Linotype"/>
              </a:rPr>
              <a:t>Decision</a:t>
            </a:r>
            <a:endParaRPr sz="1800">
              <a:solidFill>
                <a:schemeClr val="dk1"/>
              </a:solidFill>
              <a:latin typeface="Palatino Linotype"/>
              <a:ea typeface="Palatino Linotype"/>
              <a:cs typeface="Palatino Linotype"/>
              <a:sym typeface="Palatino Linotype"/>
            </a:endParaRPr>
          </a:p>
        </p:txBody>
      </p:sp>
      <p:cxnSp>
        <p:nvCxnSpPr>
          <p:cNvPr id="147" name="Google Shape;147;p6"/>
          <p:cNvCxnSpPr/>
          <p:nvPr/>
        </p:nvCxnSpPr>
        <p:spPr>
          <a:xfrm rot="5400000" flipH="1">
            <a:off x="6975736" y="2023855"/>
            <a:ext cx="1183800" cy="691200"/>
          </a:xfrm>
          <a:prstGeom prst="curvedConnector3">
            <a:avLst>
              <a:gd name="adj1" fmla="val 50000"/>
            </a:avLst>
          </a:prstGeom>
          <a:noFill/>
          <a:ln w="9525" cap="flat" cmpd="sng">
            <a:solidFill>
              <a:schemeClr val="accent1"/>
            </a:solidFill>
            <a:prstDash val="solid"/>
            <a:round/>
            <a:headEnd type="none" w="sm" len="sm"/>
            <a:tailEnd type="stealth" w="med" len="med"/>
          </a:ln>
        </p:spPr>
      </p:cxnSp>
      <p:sp>
        <p:nvSpPr>
          <p:cNvPr id="148" name="Google Shape;148;p6"/>
          <p:cNvSpPr txBox="1"/>
          <p:nvPr/>
        </p:nvSpPr>
        <p:spPr>
          <a:xfrm>
            <a:off x="7583529" y="2130589"/>
            <a:ext cx="11137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Palatino Linotype"/>
                <a:ea typeface="Palatino Linotype"/>
                <a:cs typeface="Palatino Linotype"/>
                <a:sym typeface="Palatino Linotype"/>
              </a:rPr>
              <a:t>Decision</a:t>
            </a:r>
            <a:endParaRPr sz="1800">
              <a:solidFill>
                <a:schemeClr val="dk1"/>
              </a:solidFill>
              <a:latin typeface="Palatino Linotype"/>
              <a:ea typeface="Palatino Linotype"/>
              <a:cs typeface="Palatino Linotype"/>
              <a:sym typeface="Palatino Linotype"/>
            </a:endParaRPr>
          </a:p>
        </p:txBody>
      </p:sp>
      <p:sp>
        <p:nvSpPr>
          <p:cNvPr id="149" name="Google Shape;149;p6"/>
          <p:cNvSpPr/>
          <p:nvPr/>
        </p:nvSpPr>
        <p:spPr>
          <a:xfrm>
            <a:off x="6876300" y="1355129"/>
            <a:ext cx="1772400" cy="422455"/>
          </a:xfrm>
          <a:prstGeom prst="ellipse">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Applicant</a:t>
            </a:r>
            <a:endParaRPr sz="1800">
              <a:solidFill>
                <a:schemeClr val="dk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500"/>
                                        <p:tgtEl>
                                          <p:spTgt spid="138"/>
                                        </p:tgtEl>
                                      </p:cBhvr>
                                    </p:animEffect>
                                  </p:childTnLst>
                                </p:cTn>
                              </p:par>
                              <p:par>
                                <p:cTn id="16" presetID="10"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fade">
                                      <p:cBhvr>
                                        <p:cTn id="18" dur="500"/>
                                        <p:tgtEl>
                                          <p:spTgt spid="137"/>
                                        </p:tgtEl>
                                      </p:cBhvr>
                                    </p:animEffect>
                                  </p:childTnLst>
                                </p:cTn>
                              </p:par>
                              <p:par>
                                <p:cTn id="19" presetID="10" presetClass="entr" presetSubtype="0" fill="hold" nodeType="withEffect">
                                  <p:stCondLst>
                                    <p:cond delay="0"/>
                                  </p:stCondLst>
                                  <p:childTnLst>
                                    <p:set>
                                      <p:cBhvr>
                                        <p:cTn id="20" dur="1" fill="hold">
                                          <p:stCondLst>
                                            <p:cond delay="0"/>
                                          </p:stCondLst>
                                        </p:cTn>
                                        <p:tgtEl>
                                          <p:spTgt spid="139"/>
                                        </p:tgtEl>
                                        <p:attrNameLst>
                                          <p:attrName>style.visibility</p:attrName>
                                        </p:attrNameLst>
                                      </p:cBhvr>
                                      <p:to>
                                        <p:strVal val="visible"/>
                                      </p:to>
                                    </p:set>
                                    <p:animEffect transition="in" filter="fade">
                                      <p:cBhvr>
                                        <p:cTn id="21" dur="500"/>
                                        <p:tgtEl>
                                          <p:spTgt spid="1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1000"/>
                                        <p:tgtEl>
                                          <p:spTgt spid="146"/>
                                        </p:tgtEl>
                                      </p:cBhvr>
                                    </p:animEffec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1000"/>
                                        <p:tgtEl>
                                          <p:spTgt spid="1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1000"/>
                                        <p:tgtEl>
                                          <p:spTgt spid="147"/>
                                        </p:tgtEl>
                                      </p:cBhvr>
                                    </p:animEffect>
                                  </p:childTnLst>
                                </p:cTn>
                              </p:par>
                              <p:par>
                                <p:cTn id="35" presetID="10" presetClass="entr" presetSubtype="0" fill="hold" nodeType="with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fade">
                                      <p:cBhvr>
                                        <p:cTn id="37" dur="1000"/>
                                        <p:tgtEl>
                                          <p:spTgt spid="148"/>
                                        </p:tgtEl>
                                      </p:cBhvr>
                                    </p:animEffect>
                                  </p:childTnLst>
                                </p:cTn>
                              </p:par>
                              <p:par>
                                <p:cTn id="38" presetID="10" presetClass="entr" presetSubtype="0" fill="hold" nodeType="with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fade">
                                      <p:cBhvr>
                                        <p:cTn id="40"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800"/>
              <a:buFont typeface="Palatino Linotype"/>
              <a:buNone/>
            </a:pPr>
            <a:r>
              <a:rPr lang="en-US"/>
              <a:t>Medical Disability</a:t>
            </a:r>
            <a:endParaRPr/>
          </a:p>
        </p:txBody>
      </p:sp>
      <p:sp>
        <p:nvSpPr>
          <p:cNvPr id="155" name="Google Shape;155;p7"/>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t>SSA’s definition of Disability</a:t>
            </a:r>
            <a:endParaRPr dirty="0"/>
          </a:p>
        </p:txBody>
      </p:sp>
      <p:sp>
        <p:nvSpPr>
          <p:cNvPr id="161" name="Google Shape;161;p8"/>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The  </a:t>
            </a:r>
            <a:r>
              <a:rPr lang="en-US" b="1" dirty="0"/>
              <a:t>inability to engage in any substantial gainful activity (SGA)</a:t>
            </a:r>
            <a:r>
              <a:rPr lang="en-US" dirty="0"/>
              <a:t> by reason of </a:t>
            </a:r>
            <a:r>
              <a:rPr lang="en-US" b="1" dirty="0"/>
              <a:t>medically determinable </a:t>
            </a:r>
            <a:r>
              <a:rPr lang="en-US" dirty="0"/>
              <a:t>physical and/or mental impairment(s) which can be </a:t>
            </a:r>
            <a:r>
              <a:rPr lang="en-US" b="1" dirty="0"/>
              <a:t>expected to last for a continuous period of not less than 12 months or result in death</a:t>
            </a:r>
            <a:r>
              <a:rPr lang="en-US" dirty="0"/>
              <a:t>.</a:t>
            </a: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Font typeface="Noto Sans Symbols"/>
              <a:buChar char="⮚"/>
            </a:pPr>
            <a:r>
              <a:rPr lang="en-US" dirty="0"/>
              <a:t>Same definition for both SSI and SSDI</a:t>
            </a:r>
            <a:endParaRPr dirty="0"/>
          </a:p>
          <a:p>
            <a:pPr marL="342900" lvl="0" indent="-190500" algn="l" rtl="0">
              <a:spcBef>
                <a:spcPts val="480"/>
              </a:spcBef>
              <a:spcAft>
                <a:spcPts val="0"/>
              </a:spcAft>
              <a:buClr>
                <a:srgbClr val="76420D"/>
              </a:buClr>
              <a:buSzPts val="24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5000"/>
                                  </p:iterate>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wipe(left)">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2" end="2"/>
                                            </p:txEl>
                                          </p:spTgt>
                                        </p:tgtEl>
                                        <p:attrNameLst>
                                          <p:attrName>style.visibility</p:attrName>
                                        </p:attrNameLst>
                                      </p:cBhvr>
                                      <p:to>
                                        <p:strVal val="visible"/>
                                      </p:to>
                                    </p:set>
                                    <p:animEffect transition="in" filter="fade">
                                      <p:cBhvr>
                                        <p:cTn id="12" dur="1000"/>
                                        <p:tgtEl>
                                          <p:spTgt spid="1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381000" y="1066800"/>
            <a:ext cx="8229600" cy="131553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B16314"/>
              </a:buClr>
              <a:buSzPct val="100000"/>
              <a:buFont typeface="Palatino Linotype"/>
              <a:buNone/>
            </a:pPr>
            <a:r>
              <a:rPr lang="en-US"/>
              <a:t>SSA’s Five-Step Disability Evaluation Process</a:t>
            </a:r>
            <a:endParaRPr/>
          </a:p>
        </p:txBody>
      </p:sp>
      <p:sp>
        <p:nvSpPr>
          <p:cNvPr id="167" name="Google Shape;167;p9"/>
          <p:cNvSpPr txBox="1">
            <a:spLocks noGrp="1"/>
          </p:cNvSpPr>
          <p:nvPr>
            <p:ph type="body" idx="1"/>
          </p:nvPr>
        </p:nvSpPr>
        <p:spPr>
          <a:xfrm>
            <a:off x="457200" y="2667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SSA uses a five-step process, known as the “sequential evaluation process, ” to determine if an applicant is disabled. </a:t>
            </a:r>
            <a:endParaRPr dirty="0"/>
          </a:p>
          <a:p>
            <a:pPr marL="742950" lvl="1" indent="-285750" algn="l" rtl="0">
              <a:spcBef>
                <a:spcPts val="320"/>
              </a:spcBef>
              <a:spcAft>
                <a:spcPts val="0"/>
              </a:spcAft>
              <a:buClr>
                <a:srgbClr val="76420D"/>
              </a:buClr>
              <a:buSzPts val="1600"/>
              <a:buChar char="o"/>
            </a:pPr>
            <a:r>
              <a:rPr lang="en-US" dirty="0"/>
              <a:t>Step 1: Is the Claimant engaged in “substantial gainful activity”?</a:t>
            </a:r>
            <a:endParaRPr dirty="0"/>
          </a:p>
          <a:p>
            <a:pPr marL="742950" lvl="1" indent="-285750" algn="l" rtl="0">
              <a:spcBef>
                <a:spcPts val="320"/>
              </a:spcBef>
              <a:spcAft>
                <a:spcPts val="0"/>
              </a:spcAft>
              <a:buClr>
                <a:srgbClr val="76420D"/>
              </a:buClr>
              <a:buSzPts val="1600"/>
              <a:buChar char="o"/>
            </a:pPr>
            <a:r>
              <a:rPr lang="en-US" dirty="0"/>
              <a:t>Step 2: Is the applicant’s impairment severe?</a:t>
            </a:r>
            <a:endParaRPr dirty="0"/>
          </a:p>
          <a:p>
            <a:pPr marL="742950" lvl="1" indent="-285750" algn="l" rtl="0">
              <a:spcBef>
                <a:spcPts val="320"/>
              </a:spcBef>
              <a:spcAft>
                <a:spcPts val="0"/>
              </a:spcAft>
              <a:buClr>
                <a:srgbClr val="76420D"/>
              </a:buClr>
              <a:buSzPts val="1600"/>
              <a:buChar char="o"/>
            </a:pPr>
            <a:r>
              <a:rPr lang="en-US" dirty="0"/>
              <a:t>Step 3: Does the applicant have a condition that meets or equals the “ Listing of Impairments” ? </a:t>
            </a:r>
            <a:endParaRPr dirty="0"/>
          </a:p>
          <a:p>
            <a:pPr marL="742950" lvl="1" indent="-285750" algn="l" rtl="0">
              <a:spcBef>
                <a:spcPts val="320"/>
              </a:spcBef>
              <a:spcAft>
                <a:spcPts val="0"/>
              </a:spcAft>
              <a:buClr>
                <a:srgbClr val="76420D"/>
              </a:buClr>
              <a:buSzPts val="1600"/>
              <a:buChar char="o"/>
            </a:pPr>
            <a:r>
              <a:rPr lang="en-US" dirty="0"/>
              <a:t>Step 4: Can the applicant perform prior employments?</a:t>
            </a:r>
            <a:endParaRPr dirty="0"/>
          </a:p>
          <a:p>
            <a:pPr marL="742950" lvl="1" indent="-285750" algn="l" rtl="0">
              <a:spcBef>
                <a:spcPts val="320"/>
              </a:spcBef>
              <a:spcAft>
                <a:spcPts val="0"/>
              </a:spcAft>
              <a:buClr>
                <a:srgbClr val="76420D"/>
              </a:buClr>
              <a:buSzPts val="1600"/>
              <a:buChar char="o"/>
            </a:pPr>
            <a:r>
              <a:rPr lang="en-US" dirty="0"/>
              <a:t>Step 5: Can the applicant perform any job in the national economy?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7">
                                            <p:txEl>
                                              <p:pRg st="1" end="1"/>
                                            </p:txEl>
                                          </p:spTgt>
                                        </p:tgtEl>
                                        <p:attrNameLst>
                                          <p:attrName>style.visibility</p:attrName>
                                        </p:attrNameLst>
                                      </p:cBhvr>
                                      <p:to>
                                        <p:strVal val="visible"/>
                                      </p:to>
                                    </p:set>
                                    <p:animEffect transition="in" filter="wipe(left)">
                                      <p:cBhvr>
                                        <p:cTn id="7" dur="500"/>
                                        <p:tgtEl>
                                          <p:spTgt spid="1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7">
                                            <p:txEl>
                                              <p:pRg st="2" end="2"/>
                                            </p:txEl>
                                          </p:spTgt>
                                        </p:tgtEl>
                                        <p:attrNameLst>
                                          <p:attrName>style.visibility</p:attrName>
                                        </p:attrNameLst>
                                      </p:cBhvr>
                                      <p:to>
                                        <p:strVal val="visible"/>
                                      </p:to>
                                    </p:set>
                                    <p:animEffect transition="in" filter="wipe(left)">
                                      <p:cBhvr>
                                        <p:cTn id="12" dur="500"/>
                                        <p:tgtEl>
                                          <p:spTgt spid="1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7">
                                            <p:txEl>
                                              <p:pRg st="3" end="3"/>
                                            </p:txEl>
                                          </p:spTgt>
                                        </p:tgtEl>
                                        <p:attrNameLst>
                                          <p:attrName>style.visibility</p:attrName>
                                        </p:attrNameLst>
                                      </p:cBhvr>
                                      <p:to>
                                        <p:strVal val="visible"/>
                                      </p:to>
                                    </p:set>
                                    <p:animEffect transition="in" filter="wipe(left)">
                                      <p:cBhvr>
                                        <p:cTn id="17" dur="500"/>
                                        <p:tgtEl>
                                          <p:spTgt spid="1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7">
                                            <p:txEl>
                                              <p:pRg st="4" end="4"/>
                                            </p:txEl>
                                          </p:spTgt>
                                        </p:tgtEl>
                                        <p:attrNameLst>
                                          <p:attrName>style.visibility</p:attrName>
                                        </p:attrNameLst>
                                      </p:cBhvr>
                                      <p:to>
                                        <p:strVal val="visible"/>
                                      </p:to>
                                    </p:set>
                                    <p:animEffect transition="in" filter="wipe(left)">
                                      <p:cBhvr>
                                        <p:cTn id="22" dur="500"/>
                                        <p:tgtEl>
                                          <p:spTgt spid="1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7">
                                            <p:txEl>
                                              <p:pRg st="5" end="5"/>
                                            </p:txEl>
                                          </p:spTgt>
                                        </p:tgtEl>
                                        <p:attrNameLst>
                                          <p:attrName>style.visibility</p:attrName>
                                        </p:attrNameLst>
                                      </p:cBhvr>
                                      <p:to>
                                        <p:strVal val="visible"/>
                                      </p:to>
                                    </p:set>
                                    <p:animEffect transition="in" filter="wipe(left)">
                                      <p:cBhvr>
                                        <p:cTn id="27" dur="500"/>
                                        <p:tgtEl>
                                          <p:spTgt spid="1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une 2015 - Public Benefits">
  <a:themeElements>
    <a:clrScheme name="Custom 1">
      <a:dk1>
        <a:srgbClr val="000000"/>
      </a:dk1>
      <a:lt1>
        <a:srgbClr val="FFFFFF"/>
      </a:lt1>
      <a:dk2>
        <a:srgbClr val="E68422"/>
      </a:dk2>
      <a:lt2>
        <a:srgbClr val="000000"/>
      </a:lt2>
      <a:accent1>
        <a:srgbClr val="000000"/>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3313</Words>
  <Application>Microsoft Office PowerPoint</Application>
  <PresentationFormat>On-screen Show (4:3)</PresentationFormat>
  <Paragraphs>475</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Century Gothic</vt:lpstr>
      <vt:lpstr>Noto Sans Symbols</vt:lpstr>
      <vt:lpstr>Arial</vt:lpstr>
      <vt:lpstr>Courier New</vt:lpstr>
      <vt:lpstr>Calibri</vt:lpstr>
      <vt:lpstr>Palatino Linotype</vt:lpstr>
      <vt:lpstr>June 2015 - Public Benefits</vt:lpstr>
      <vt:lpstr>   Social Security Disability Benefits </vt:lpstr>
      <vt:lpstr>Medicaid Review</vt:lpstr>
      <vt:lpstr>Social Security Programs</vt:lpstr>
      <vt:lpstr>Social Security Programs</vt:lpstr>
      <vt:lpstr>Criteria</vt:lpstr>
      <vt:lpstr>Criteria</vt:lpstr>
      <vt:lpstr>Medical Disability</vt:lpstr>
      <vt:lpstr>SSA’s definition of Disability</vt:lpstr>
      <vt:lpstr>SSA’s Five-Step Disability Evaluation Process</vt:lpstr>
      <vt:lpstr>SSA’s HIV Listing of Impairments for Adults</vt:lpstr>
      <vt:lpstr>Criteria</vt:lpstr>
      <vt:lpstr>PowerPoint Presentation</vt:lpstr>
      <vt:lpstr>PowerPoint Presentation</vt:lpstr>
      <vt:lpstr>Non-Medical Eligibility</vt:lpstr>
      <vt:lpstr>Criteria</vt:lpstr>
      <vt:lpstr>SSDI</vt:lpstr>
      <vt:lpstr>SSDI Benefit</vt:lpstr>
      <vt:lpstr>What to do until Medicare?</vt:lpstr>
      <vt:lpstr>SSI Non-Medical Requirements</vt:lpstr>
      <vt:lpstr>SSI Income Limitations</vt:lpstr>
      <vt:lpstr>SSI Income Counting Rules</vt:lpstr>
      <vt:lpstr>PowerPoint Presentation</vt:lpstr>
      <vt:lpstr>SSI Program</vt:lpstr>
      <vt:lpstr>Concurrent Benefits</vt:lpstr>
      <vt:lpstr>Telling the Difference  BTW SSI &amp; SSDI</vt:lpstr>
      <vt:lpstr>Appeals</vt:lpstr>
      <vt:lpstr>Form SSA-561-U2</vt:lpstr>
      <vt:lpstr>Social Security Post Entitlement</vt:lpstr>
      <vt:lpstr>Post Entitlement</vt:lpstr>
      <vt:lpstr>Redetermination</vt:lpstr>
      <vt:lpstr>Redetermination (RZ)</vt:lpstr>
      <vt:lpstr>Redetermination (RZ)</vt:lpstr>
      <vt:lpstr>Redetermination (RZ)</vt:lpstr>
      <vt:lpstr>Redetermination (RZ) Appeals</vt:lpstr>
      <vt:lpstr>Form SSA-561-U2</vt:lpstr>
      <vt:lpstr>SSI Suspension, Stop Payments and Terminations</vt:lpstr>
      <vt:lpstr>Suspension and Stop Payment</vt:lpstr>
      <vt:lpstr>Terminations</vt:lpstr>
      <vt:lpstr>Common Scenario</vt:lpstr>
      <vt:lpstr>Continuing Disability Review</vt:lpstr>
      <vt:lpstr>Continuing Disability Review (CDRs)</vt:lpstr>
      <vt:lpstr>CDR</vt:lpstr>
      <vt:lpstr>CDR</vt:lpstr>
      <vt:lpstr>PowerPoint Presentation</vt:lpstr>
      <vt:lpstr>PowerPoint Presentation</vt:lpstr>
      <vt:lpstr>CDR</vt:lpstr>
      <vt:lpstr>PowerPoint Presentation</vt:lpstr>
      <vt:lpstr>PowerPoint Presentation</vt:lpstr>
      <vt:lpstr>CDR</vt:lpstr>
      <vt:lpstr>PowerPoint Presentation</vt:lpstr>
      <vt:lpstr>CDR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Disability Benefits</dc:title>
  <dc:creator>ALPP</dc:creator>
  <cp:lastModifiedBy>Tiania Warner</cp:lastModifiedBy>
  <cp:revision>11</cp:revision>
  <dcterms:created xsi:type="dcterms:W3CDTF">2015-05-26T19:55:22Z</dcterms:created>
  <dcterms:modified xsi:type="dcterms:W3CDTF">2022-11-01T17:29:18Z</dcterms:modified>
</cp:coreProperties>
</file>